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9" r:id="rId2"/>
    <p:sldId id="269" r:id="rId3"/>
    <p:sldId id="260" r:id="rId4"/>
    <p:sldId id="261" r:id="rId5"/>
    <p:sldId id="262" r:id="rId6"/>
    <p:sldId id="263" r:id="rId7"/>
    <p:sldId id="264" r:id="rId8"/>
    <p:sldId id="265" r:id="rId9"/>
    <p:sldId id="268" r:id="rId10"/>
    <p:sldId id="266" r:id="rId11"/>
    <p:sldId id="267" r:id="rId12"/>
    <p:sldId id="270" r:id="rId1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42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749BD2-5C4C-40A0-815C-E6EC52467F0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/>
          </p:nvPr>
        </p:nvSpPr>
        <p:spPr>
          <a:xfrm>
            <a:off x="476250" y="0"/>
            <a:ext cx="8229600" cy="576421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228D7D-7128-4981-BEC1-F3F92682CC6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56E4A9-6072-45F8-AE77-155EB86D10B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lgg@cs.ntust.edu.tw" TargetMode="Externa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633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C7B7DB-30E4-4489-8E11-6656BE016FDF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463324" name="Picture 28" descr="namemark2"/>
            <p:cNvPicPr>
              <a:picLocks noChangeAspect="1" noChangeArrowheads="1"/>
            </p:cNvPicPr>
            <p:nvPr userDrawn="1"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  <a:hlinkClick r:id="rId6"/>
                </a:rPr>
                <a:t>lgg@cs.ntust.edu.tw</a:t>
              </a:r>
              <a:endParaRPr lang="en-US" altLang="zh-TW" sz="1200" b="1">
                <a:ea typeface="標楷體" pitchFamily="65" charset="-120"/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高希均</a:t>
              </a: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en.wikipedia.org/wiki/Veritas_vos_liberabit" TargetMode="Externa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gif"/><Relationship Id="rId4" Type="http://schemas.openxmlformats.org/officeDocument/2006/relationships/image" Target="../media/image6.gi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4315F3-04BC-4CBE-B50A-38A5FA700FFE}" type="slidenum">
              <a:rPr lang="en-US" altLang="zh-TW"/>
              <a:pPr>
                <a:defRPr/>
              </a:pPr>
              <a:t>1</a:t>
            </a:fld>
            <a:endParaRPr lang="en-US" altLang="zh-TW"/>
          </a:p>
        </p:txBody>
      </p:sp>
      <p:sp>
        <p:nvSpPr>
          <p:cNvPr id="92262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有效的知識</a:t>
            </a:r>
          </a:p>
        </p:txBody>
      </p:sp>
      <p:sp>
        <p:nvSpPr>
          <p:cNvPr id="922627" name="Text Box 1027"/>
          <p:cNvSpPr txBox="1">
            <a:spLocks noChangeArrowheads="1"/>
          </p:cNvSpPr>
          <p:nvPr/>
        </p:nvSpPr>
        <p:spPr bwMode="auto">
          <a:xfrm>
            <a:off x="566738" y="2132856"/>
            <a:ext cx="8326437" cy="17399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zh-TW" altLang="en-US" sz="3600" b="1" dirty="0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</a:rPr>
              <a:t>有效的「知識」是能解決問題，</a:t>
            </a:r>
          </a:p>
          <a:p>
            <a:pPr algn="ctr"/>
            <a:r>
              <a:rPr lang="zh-TW" altLang="en-US" sz="3600" b="1" dirty="0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</a:rPr>
              <a:t>創造附加價值，達成經營目標的</a:t>
            </a:r>
          </a:p>
          <a:p>
            <a:pPr algn="ctr"/>
            <a:r>
              <a:rPr lang="zh-TW" altLang="en-US" sz="3600" b="1" dirty="0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</a:rPr>
              <a:t>一套有系統的規則、原則、或法則。</a:t>
            </a:r>
          </a:p>
        </p:txBody>
      </p:sp>
      <p:sp>
        <p:nvSpPr>
          <p:cNvPr id="922628" name="Text Box 1028"/>
          <p:cNvSpPr txBox="1">
            <a:spLocks noChangeArrowheads="1"/>
          </p:cNvSpPr>
          <p:nvPr/>
        </p:nvSpPr>
        <p:spPr bwMode="auto">
          <a:xfrm>
            <a:off x="69850" y="1268760"/>
            <a:ext cx="9074150" cy="701675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4000" b="1" dirty="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知識讓吾人「</a:t>
            </a:r>
            <a:r>
              <a:rPr lang="zh-TW" altLang="en-US" sz="4000" b="1" dirty="0">
                <a:solidFill>
                  <a:srgbClr val="99CCFF"/>
                </a:solidFill>
                <a:latin typeface="Times New Roman" pitchFamily="18" charset="0"/>
                <a:ea typeface="標楷體" pitchFamily="65" charset="-120"/>
              </a:rPr>
              <a:t>知其然，知其所以然 。</a:t>
            </a:r>
            <a:r>
              <a:rPr lang="zh-TW" altLang="en-US" sz="4000" b="1" dirty="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 」</a:t>
            </a:r>
          </a:p>
        </p:txBody>
      </p:sp>
      <p:sp>
        <p:nvSpPr>
          <p:cNvPr id="922630" name="Text Box 1030"/>
          <p:cNvSpPr txBox="1">
            <a:spLocks noChangeArrowheads="1"/>
          </p:cNvSpPr>
          <p:nvPr/>
        </p:nvSpPr>
        <p:spPr bwMode="auto">
          <a:xfrm>
            <a:off x="1062038" y="4077072"/>
            <a:ext cx="7029450" cy="1190625"/>
          </a:xfrm>
          <a:prstGeom prst="rect">
            <a:avLst/>
          </a:prstGeom>
          <a:solidFill>
            <a:srgbClr val="FF66CC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3600" b="1" dirty="0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簡言之，「知識」就是一些</a:t>
            </a:r>
          </a:p>
          <a:p>
            <a:pPr algn="ctr"/>
            <a:r>
              <a:rPr lang="zh-TW" altLang="en-US" sz="3600" b="1" dirty="0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有用的想法與做法</a:t>
            </a:r>
            <a:r>
              <a:rPr lang="en-US" altLang="zh-TW" sz="3600" b="1" dirty="0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(Usable ideas)</a:t>
            </a:r>
            <a:r>
              <a:rPr lang="zh-TW" altLang="en-US" sz="3600" b="1" dirty="0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。</a:t>
            </a:r>
          </a:p>
        </p:txBody>
      </p:sp>
      <p:sp>
        <p:nvSpPr>
          <p:cNvPr id="8" name="Text Box 1028"/>
          <p:cNvSpPr txBox="1">
            <a:spLocks noChangeArrowheads="1"/>
          </p:cNvSpPr>
          <p:nvPr/>
        </p:nvSpPr>
        <p:spPr bwMode="auto">
          <a:xfrm>
            <a:off x="1691680" y="5445224"/>
            <a:ext cx="5314275" cy="707886"/>
          </a:xfrm>
          <a:prstGeom prst="rect">
            <a:avLst/>
          </a:prstGeom>
          <a:solidFill>
            <a:schemeClr val="tx2">
              <a:lumMod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4000" b="1" dirty="0" smtClean="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知識始終來自於生命</a:t>
            </a:r>
            <a:r>
              <a:rPr lang="zh-TW" altLang="en-US" sz="4000" b="1" dirty="0" smtClean="0">
                <a:solidFill>
                  <a:srgbClr val="99CCFF"/>
                </a:solidFill>
                <a:latin typeface="Times New Roman" pitchFamily="18" charset="0"/>
                <a:ea typeface="標楷體" pitchFamily="65" charset="-120"/>
              </a:rPr>
              <a:t>。</a:t>
            </a:r>
            <a:endParaRPr lang="zh-TW" altLang="en-US" sz="4000" b="1" dirty="0">
              <a:solidFill>
                <a:schemeClr val="hlink"/>
              </a:solidFill>
              <a:latin typeface="Times New Roman" pitchFamily="18" charset="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627" grpId="0" animBg="1" autoUpdateAnimBg="0"/>
      <p:bldP spid="922628" grpId="0" animBg="1" autoUpdateAnimBg="0"/>
      <p:bldP spid="922630" grpId="0" animBg="1" autoUpdateAnimBg="0"/>
      <p:bldP spid="8" grpId="0" animBg="1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聖經中的「知識」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9512" y="908720"/>
            <a:ext cx="8784976" cy="5256583"/>
          </a:xfrm>
        </p:spPr>
        <p:txBody>
          <a:bodyPr/>
          <a:lstStyle/>
          <a:p>
            <a:r>
              <a:rPr lang="zh-TW" altLang="en-US" sz="2600" dirty="0" smtClean="0"/>
              <a:t>箴 </a:t>
            </a:r>
            <a:r>
              <a:rPr lang="en-US" altLang="zh-TW" sz="2600" dirty="0" smtClean="0"/>
              <a:t>1:7</a:t>
            </a:r>
            <a:r>
              <a:rPr lang="zh-TW" altLang="en-US" sz="2600" dirty="0" smtClean="0"/>
              <a:t> 敬畏</a:t>
            </a:r>
            <a:r>
              <a:rPr lang="zh-TW" altLang="en-US" sz="2600" dirty="0"/>
              <a:t>耶和華是</a:t>
            </a:r>
            <a:r>
              <a:rPr lang="zh-TW" altLang="en-US" sz="2600" b="1" dirty="0">
                <a:solidFill>
                  <a:srgbClr val="FFFF00"/>
                </a:solidFill>
              </a:rPr>
              <a:t>知識</a:t>
            </a:r>
            <a:r>
              <a:rPr lang="zh-TW" altLang="en-US" sz="2600" dirty="0"/>
              <a:t>的開端</a:t>
            </a:r>
            <a:r>
              <a:rPr lang="zh-TW" altLang="en-US" sz="2600" dirty="0" smtClean="0"/>
              <a:t>；</a:t>
            </a:r>
            <a:endParaRPr lang="zh-TW" altLang="en-US" sz="2600" dirty="0"/>
          </a:p>
          <a:p>
            <a:r>
              <a:rPr lang="zh-TW" altLang="en-US" sz="2600" dirty="0"/>
              <a:t>箴 </a:t>
            </a:r>
            <a:r>
              <a:rPr lang="en-US" altLang="zh-TW" sz="2600" dirty="0" smtClean="0"/>
              <a:t>2:6</a:t>
            </a:r>
            <a:r>
              <a:rPr lang="zh-TW" altLang="en-US" sz="2600" dirty="0" smtClean="0"/>
              <a:t> 因為</a:t>
            </a:r>
            <a:r>
              <a:rPr lang="zh-TW" altLang="en-US" sz="2600" dirty="0"/>
              <a:t>耶和華賜人智慧；</a:t>
            </a:r>
            <a:r>
              <a:rPr lang="zh-TW" altLang="en-US" sz="2600" b="1" dirty="0">
                <a:solidFill>
                  <a:srgbClr val="FFFF00"/>
                </a:solidFill>
              </a:rPr>
              <a:t>知識</a:t>
            </a:r>
            <a:r>
              <a:rPr lang="zh-TW" altLang="en-US" sz="2600" dirty="0"/>
              <a:t>和聰明都由祂口而出</a:t>
            </a:r>
            <a:r>
              <a:rPr lang="zh-TW" altLang="en-US" sz="2600" dirty="0" smtClean="0"/>
              <a:t>；</a:t>
            </a:r>
            <a:endParaRPr lang="en-US" altLang="zh-TW" sz="2600" dirty="0" smtClean="0"/>
          </a:p>
          <a:p>
            <a:r>
              <a:rPr lang="zh-TW" altLang="en-US" sz="2600" dirty="0"/>
              <a:t>林前 </a:t>
            </a:r>
            <a:r>
              <a:rPr lang="en-US" altLang="zh-TW" sz="2600" dirty="0" smtClean="0"/>
              <a:t>8:1</a:t>
            </a:r>
            <a:r>
              <a:rPr lang="zh-TW" altLang="en-US" sz="2600" dirty="0" smtClean="0"/>
              <a:t>下 </a:t>
            </a:r>
            <a:r>
              <a:rPr lang="zh-TW" altLang="en-US" sz="2600" b="1" dirty="0" smtClean="0">
                <a:solidFill>
                  <a:srgbClr val="FFFF00"/>
                </a:solidFill>
              </a:rPr>
              <a:t>知識</a:t>
            </a:r>
            <a:r>
              <a:rPr lang="zh-TW" altLang="en-US" sz="2600" dirty="0"/>
              <a:t>是叫人自高自大，惟有愛建造人</a:t>
            </a:r>
            <a:r>
              <a:rPr lang="zh-TW" altLang="en-US" sz="2600" dirty="0" smtClean="0"/>
              <a:t>。</a:t>
            </a:r>
            <a:endParaRPr lang="en-US" altLang="zh-TW" sz="2600" dirty="0" smtClean="0"/>
          </a:p>
          <a:p>
            <a:r>
              <a:rPr lang="zh-TW" altLang="en-US" sz="2600" dirty="0"/>
              <a:t>林前 </a:t>
            </a:r>
            <a:r>
              <a:rPr lang="en-US" altLang="zh-TW" sz="2600" dirty="0"/>
              <a:t>12:8	</a:t>
            </a:r>
            <a:r>
              <a:rPr lang="zh-TW" altLang="en-US" sz="2600" dirty="0"/>
              <a:t>這人藉著那靈得了智慧的言語，那人也照同一位靈得了</a:t>
            </a:r>
            <a:r>
              <a:rPr lang="zh-TW" altLang="en-US" sz="2600" b="1" dirty="0">
                <a:solidFill>
                  <a:srgbClr val="FFFF00"/>
                </a:solidFill>
              </a:rPr>
              <a:t>知識</a:t>
            </a:r>
            <a:r>
              <a:rPr lang="zh-TW" altLang="en-US" sz="2600" dirty="0"/>
              <a:t>的言語</a:t>
            </a:r>
            <a:r>
              <a:rPr lang="zh-TW" altLang="en-US" sz="2600" dirty="0" smtClean="0"/>
              <a:t>，</a:t>
            </a:r>
            <a:endParaRPr lang="en-US" altLang="zh-TW" sz="2600" dirty="0" smtClean="0"/>
          </a:p>
          <a:p>
            <a:r>
              <a:rPr lang="zh-TW" altLang="en-US" sz="2600" dirty="0"/>
              <a:t>弗 </a:t>
            </a:r>
            <a:r>
              <a:rPr lang="en-US" altLang="zh-TW" sz="2600" dirty="0" smtClean="0"/>
              <a:t>3:19</a:t>
            </a:r>
            <a:r>
              <a:rPr lang="zh-TW" altLang="en-US" sz="2600" dirty="0" smtClean="0"/>
              <a:t> 並</a:t>
            </a:r>
            <a:r>
              <a:rPr lang="zh-TW" altLang="en-US" sz="2600" dirty="0"/>
              <a:t>認識基督那超越</a:t>
            </a:r>
            <a:r>
              <a:rPr lang="zh-TW" altLang="en-US" sz="2600" b="1" dirty="0">
                <a:solidFill>
                  <a:srgbClr val="FFFF00"/>
                </a:solidFill>
              </a:rPr>
              <a:t>知識</a:t>
            </a:r>
            <a:r>
              <a:rPr lang="zh-TW" altLang="en-US" sz="2600" dirty="0"/>
              <a:t>的</a:t>
            </a:r>
            <a:r>
              <a:rPr lang="zh-TW" altLang="en-US" sz="2600" dirty="0" smtClean="0"/>
              <a:t>愛</a:t>
            </a:r>
            <a:r>
              <a:rPr lang="en-US" altLang="zh-TW" sz="2800" dirty="0"/>
              <a:t> </a:t>
            </a:r>
            <a:r>
              <a:rPr lang="en-US" altLang="zh-TW" sz="2400" dirty="0" smtClean="0"/>
              <a:t>(the</a:t>
            </a:r>
            <a:r>
              <a:rPr lang="en-US" altLang="zh-TW" sz="2400" dirty="0"/>
              <a:t> </a:t>
            </a:r>
            <a:r>
              <a:rPr lang="en-US" altLang="zh-TW" sz="2400" dirty="0" smtClean="0"/>
              <a:t>knowledge-surpassing</a:t>
            </a:r>
            <a:r>
              <a:rPr lang="en-US" altLang="zh-TW" sz="2400" dirty="0"/>
              <a:t> </a:t>
            </a:r>
            <a:r>
              <a:rPr lang="en-US" altLang="zh-TW" sz="2400" dirty="0" smtClean="0"/>
              <a:t>love </a:t>
            </a:r>
            <a:r>
              <a:rPr lang="en-US" altLang="zh-TW" sz="2400" dirty="0"/>
              <a:t>of </a:t>
            </a:r>
            <a:r>
              <a:rPr lang="en-US" altLang="zh-TW" sz="2400" dirty="0" smtClean="0"/>
              <a:t>Christ)</a:t>
            </a:r>
            <a:r>
              <a:rPr lang="zh-TW" altLang="en-US" sz="2600" dirty="0" smtClean="0"/>
              <a:t>，</a:t>
            </a:r>
            <a:endParaRPr lang="en-US" altLang="zh-TW" sz="2600" dirty="0" smtClean="0"/>
          </a:p>
          <a:p>
            <a:r>
              <a:rPr lang="zh-TW" altLang="en-US" sz="2600" dirty="0"/>
              <a:t>西 </a:t>
            </a:r>
            <a:r>
              <a:rPr lang="en-US" altLang="zh-TW" sz="2600" dirty="0" smtClean="0"/>
              <a:t>2:3</a:t>
            </a:r>
            <a:r>
              <a:rPr lang="zh-TW" altLang="en-US" sz="2600" dirty="0" smtClean="0"/>
              <a:t> 一切</a:t>
            </a:r>
            <a:r>
              <a:rPr lang="zh-TW" altLang="en-US" sz="2600" dirty="0"/>
              <a:t>智慧和</a:t>
            </a:r>
            <a:r>
              <a:rPr lang="zh-TW" altLang="en-US" sz="2600" b="1" dirty="0">
                <a:solidFill>
                  <a:srgbClr val="FFFF00"/>
                </a:solidFill>
              </a:rPr>
              <a:t>知識</a:t>
            </a:r>
            <a:r>
              <a:rPr lang="zh-TW" altLang="en-US" sz="2600" dirty="0"/>
              <a:t>的寶藏，都藏在祂裏面。</a:t>
            </a:r>
            <a:endParaRPr lang="en-US" altLang="zh-TW" sz="2600" dirty="0" smtClean="0"/>
          </a:p>
          <a:p>
            <a:r>
              <a:rPr lang="zh-TW" altLang="en-US" sz="2600" dirty="0"/>
              <a:t>西 </a:t>
            </a:r>
            <a:r>
              <a:rPr lang="en-US" altLang="zh-TW" sz="2600" dirty="0" smtClean="0"/>
              <a:t>3:10</a:t>
            </a:r>
            <a:r>
              <a:rPr lang="zh-TW" altLang="en-US" sz="2600" dirty="0" smtClean="0"/>
              <a:t> 並且</a:t>
            </a:r>
            <a:r>
              <a:rPr lang="zh-TW" altLang="en-US" sz="2600" dirty="0"/>
              <a:t>穿上了新人；這新人照著創造他者的形像漸漸更新，以致有充足的</a:t>
            </a:r>
            <a:r>
              <a:rPr lang="zh-TW" altLang="en-US" sz="2600" b="1" dirty="0">
                <a:solidFill>
                  <a:srgbClr val="FFFF00"/>
                </a:solidFill>
              </a:rPr>
              <a:t>知識</a:t>
            </a:r>
            <a:r>
              <a:rPr lang="zh-TW" altLang="en-US" sz="2600" dirty="0" smtClean="0"/>
              <a:t>；</a:t>
            </a:r>
            <a:endParaRPr lang="en-US" altLang="zh-TW" sz="2600" dirty="0" smtClean="0"/>
          </a:p>
          <a:p>
            <a:r>
              <a:rPr lang="zh-TW" altLang="en-US" sz="2600" dirty="0"/>
              <a:t>彼後 </a:t>
            </a:r>
            <a:r>
              <a:rPr lang="en-US" altLang="zh-TW" sz="2600" dirty="0" smtClean="0"/>
              <a:t>3:18</a:t>
            </a:r>
            <a:r>
              <a:rPr lang="zh-TW" altLang="en-US" sz="2600" dirty="0" smtClean="0"/>
              <a:t> 你們</a:t>
            </a:r>
            <a:r>
              <a:rPr lang="zh-TW" altLang="en-US" sz="2600" dirty="0"/>
              <a:t>卻要在我們的主和救主耶穌基督的恩典和</a:t>
            </a:r>
            <a:r>
              <a:rPr lang="zh-TW" altLang="en-US" sz="2600" b="1" dirty="0">
                <a:solidFill>
                  <a:srgbClr val="FFFF00"/>
                </a:solidFill>
              </a:rPr>
              <a:t>知識</a:t>
            </a:r>
            <a:r>
              <a:rPr lang="zh-TW" altLang="en-US" sz="2600" dirty="0"/>
              <a:t>上長大。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56E4A9-6072-45F8-AE77-155EB86D10BF}" type="slidenum">
              <a:rPr lang="en-US" altLang="zh-TW" smtClean="0"/>
              <a:pPr>
                <a:defRPr/>
              </a:pPr>
              <a:t>10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53668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sz="3200" dirty="0">
                <a:effectLst/>
              </a:rPr>
              <a:t> </a:t>
            </a:r>
            <a:r>
              <a:rPr lang="en-US" altLang="zh-TW" sz="3200" dirty="0">
                <a:effectLst/>
              </a:rPr>
              <a:t>"</a:t>
            </a:r>
            <a:r>
              <a:rPr lang="en-US" altLang="zh-TW" sz="3200" dirty="0">
                <a:effectLst/>
                <a:hlinkClick r:id="rId2" tooltip="Veritas vos liberabit"/>
              </a:rPr>
              <a:t>Ye shall know the Truth and the Truth shall make you free</a:t>
            </a:r>
            <a:r>
              <a:rPr lang="en-US" altLang="zh-TW" sz="3200" dirty="0">
                <a:effectLst/>
              </a:rPr>
              <a:t>"</a:t>
            </a:r>
            <a:r>
              <a:rPr lang="zh-TW" altLang="zh-TW" sz="3200" dirty="0">
                <a:effectLst/>
              </a:rPr>
              <a:t>﹝</a:t>
            </a:r>
            <a:r>
              <a:rPr lang="en-US" altLang="zh-TW" sz="3200" dirty="0">
                <a:effectLst/>
              </a:rPr>
              <a:t>John 8:32</a:t>
            </a:r>
            <a:r>
              <a:rPr lang="zh-TW" altLang="zh-TW" sz="3200" dirty="0">
                <a:effectLst/>
              </a:rPr>
              <a:t>﹞</a:t>
            </a:r>
            <a:endParaRPr lang="zh-TW" altLang="en-US" sz="32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56E4A9-6072-45F8-AE77-155EB86D10BF}" type="slidenum">
              <a:rPr lang="en-US" altLang="zh-TW" smtClean="0"/>
              <a:pPr>
                <a:defRPr/>
              </a:pPr>
              <a:t>11</a:t>
            </a:fld>
            <a:endParaRPr lang="en-US" altLang="zh-TW"/>
          </a:p>
        </p:txBody>
      </p:sp>
      <p:pic>
        <p:nvPicPr>
          <p:cNvPr id="7" name="圖片 6" descr="http://upload.wikimedia.org/wikipedia/commons/9/9e/Main_Building_at_The_University_of_Texas_at_Austin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6633"/>
            <a:ext cx="8568952" cy="6552728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文字方塊 4"/>
          <p:cNvSpPr txBox="1"/>
          <p:nvPr/>
        </p:nvSpPr>
        <p:spPr>
          <a:xfrm>
            <a:off x="179512" y="5517232"/>
            <a:ext cx="53421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zh-TW" dirty="0"/>
              <a:t>美國德州大學奧斯汀分校</a:t>
            </a:r>
            <a:r>
              <a:rPr lang="en-US" altLang="zh-TW" dirty="0"/>
              <a:t> ( The University of Texas at Austin ) </a:t>
            </a:r>
            <a:r>
              <a:rPr lang="zh-TW" altLang="zh-TW" dirty="0"/>
              <a:t>行政大樓</a:t>
            </a:r>
            <a:endParaRPr lang="zh-TW" altLang="en-US" dirty="0"/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2465379"/>
              </p:ext>
            </p:extLst>
          </p:nvPr>
        </p:nvGraphicFramePr>
        <p:xfrm>
          <a:off x="5580112" y="1395834"/>
          <a:ext cx="3370544" cy="4450080"/>
        </p:xfrm>
        <a:graphic>
          <a:graphicData uri="http://schemas.openxmlformats.org/drawingml/2006/table">
            <a:tbl>
              <a:tblPr/>
              <a:tblGrid>
                <a:gridCol w="720080"/>
                <a:gridCol w="2650464"/>
              </a:tblGrid>
              <a:tr h="0">
                <a:tc>
                  <a:txBody>
                    <a:bodyPr/>
                    <a:lstStyle/>
                    <a:p>
                      <a:r>
                        <a:rPr lang="en-US" altLang="zh-TW" sz="1600" dirty="0">
                          <a:solidFill>
                            <a:schemeClr val="bg1"/>
                          </a:solidFill>
                        </a:rPr>
                        <a:t>8:31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600" dirty="0">
                          <a:solidFill>
                            <a:schemeClr val="bg1"/>
                          </a:solidFill>
                        </a:rPr>
                        <a:t>耶穌對信祂的猶太人說，你們若住在我的話裡，就真是我的門徒；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altLang="zh-TW" sz="1600">
                          <a:solidFill>
                            <a:schemeClr val="bg1"/>
                          </a:solidFill>
                        </a:rPr>
                        <a:t>8:32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600" b="1" dirty="0">
                          <a:solidFill>
                            <a:schemeClr val="bg1"/>
                          </a:solidFill>
                        </a:rPr>
                        <a:t>你們必</a:t>
                      </a:r>
                      <a:r>
                        <a:rPr lang="zh-TW" altLang="en-US" sz="1600" b="1" dirty="0" smtClean="0">
                          <a:solidFill>
                            <a:schemeClr val="bg1"/>
                          </a:solidFill>
                        </a:rPr>
                        <a:t>認識真理，真理</a:t>
                      </a:r>
                      <a:r>
                        <a:rPr lang="zh-TW" altLang="en-US" sz="1600" b="1" dirty="0">
                          <a:solidFill>
                            <a:schemeClr val="bg1"/>
                          </a:solidFill>
                        </a:rPr>
                        <a:t>必叫你們得以自由。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altLang="zh-TW" sz="1600" dirty="0">
                          <a:solidFill>
                            <a:schemeClr val="bg1"/>
                          </a:solidFill>
                        </a:rPr>
                        <a:t>8:33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600">
                          <a:solidFill>
                            <a:schemeClr val="bg1"/>
                          </a:solidFill>
                        </a:rPr>
                        <a:t>他們回答祂說，我們是亞伯拉罕的後裔，從來沒有被誰奴役過；你怎麼說，你們必得以自由？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altLang="zh-TW" sz="1600">
                          <a:solidFill>
                            <a:schemeClr val="bg1"/>
                          </a:solidFill>
                        </a:rPr>
                        <a:t>8:34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600">
                          <a:solidFill>
                            <a:schemeClr val="bg1"/>
                          </a:solidFill>
                        </a:rPr>
                        <a:t>耶穌回答他們說，我實實在在的告訴你們，凡犯罪的，就是罪的奴僕。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altLang="zh-TW" sz="1600">
                          <a:solidFill>
                            <a:schemeClr val="bg1"/>
                          </a:solidFill>
                        </a:rPr>
                        <a:t>8:35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600">
                          <a:solidFill>
                            <a:schemeClr val="bg1"/>
                          </a:solidFill>
                        </a:rPr>
                        <a:t>奴僕不永遠住在家裡，兒子是永遠住在家裡。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altLang="zh-TW" sz="1600">
                          <a:solidFill>
                            <a:schemeClr val="bg1"/>
                          </a:solidFill>
                        </a:rPr>
                        <a:t>8:36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600" dirty="0">
                          <a:solidFill>
                            <a:schemeClr val="bg1"/>
                          </a:solidFill>
                        </a:rPr>
                        <a:t>所以神的兒子若叫你們自由，你們就真自由了。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5019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知識始終來自於生命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1800" dirty="0" smtClean="0"/>
              <a:t> </a:t>
            </a:r>
            <a:r>
              <a:rPr lang="zh-TW" altLang="en-US" sz="1800" dirty="0"/>
              <a:t>您一定聽過「知識就是力量</a:t>
            </a:r>
            <a:r>
              <a:rPr lang="en-US" altLang="zh-TW" sz="1800" dirty="0"/>
              <a:t>(Knowledge is power)</a:t>
            </a:r>
            <a:r>
              <a:rPr lang="zh-TW" altLang="en-US" sz="1800" dirty="0"/>
              <a:t>」這句話，而且你也一定相信這句話。所以幾乎沒有例外，每一個人盡其一生追求知識，每一個企業都想藉由知識增強企業的競爭力。但是您知道嗎？個人一味為了力量追求知識，而忽視還有比知識更重要的生命意涵，至終知識只是讓人自高自大；企業一味為了競爭力追求知識，而忽視還有比知識更重要的生命幸福，至終知識只是讓企業冰冷無情。</a:t>
            </a:r>
          </a:p>
          <a:p>
            <a:r>
              <a:rPr lang="zh-TW" altLang="en-US" sz="1800" dirty="0"/>
              <a:t>你有沒有想過，你一生追求知識是否過於追求生命意涵？到頭來，知識確實是增加了，個人力量也提高了，但是生命的感覺卻沒有得到滿足。企業為了永續生存，努力克服各種挑戰與困難，不斷進行各項改革方案，企業在競爭力上是提高了，但是大家在生命的感覺卻不覺得幸福。當我們生命的感覺沒有得到滿足、得不到幸福，請問個人工作有何意義？企業經營有何價值？這是現代每一個人至終要面對的問題，也是每一個企業至終要處理的問題。</a:t>
            </a:r>
          </a:p>
          <a:p>
            <a:r>
              <a:rPr lang="zh-TW" altLang="en-US" sz="1800" dirty="0"/>
              <a:t>「生命意涵與生命幸福」是我們最值得掌握與追求的目標，個人如此，企業也當如此，因為知識是為了生命，生命是為了幸福。所以很多人都會琅琅上口說「科技始終來自於人性」，似乎是贊同說，科技是為滿足人類的需要而存在；但是在這裡，我更要說「知識始終來自於生命」，知識是為滿足生命的幸福而存在。</a:t>
            </a:r>
            <a:endParaRPr lang="zh-TW" altLang="en-US" sz="18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56E4A9-6072-45F8-AE77-155EB86D10BF}" type="slidenum">
              <a:rPr lang="en-US" altLang="zh-TW" smtClean="0"/>
              <a:pPr>
                <a:defRPr/>
              </a:pPr>
              <a:t>12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2193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ea typeface="標楷體" pitchFamily="65" charset="-120"/>
              </a:rPr>
              <a:t>知識始終來自於</a:t>
            </a:r>
            <a:r>
              <a:rPr lang="zh-TW" altLang="en-US" dirty="0" smtClean="0">
                <a:ea typeface="標楷體" pitchFamily="65" charset="-120"/>
              </a:rPr>
              <a:t>生命</a:t>
            </a:r>
            <a:endParaRPr lang="zh-TW" altLang="en-US" dirty="0"/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知識不是</a:t>
            </a:r>
            <a:r>
              <a:rPr lang="zh-TW" altLang="en-US" dirty="0" smtClean="0"/>
              <a:t>生命，知識是原理、方法、理論；知識不是愛，知識是心思、</a:t>
            </a:r>
            <a:r>
              <a:rPr lang="zh-TW" altLang="en-US" dirty="0"/>
              <a:t>作法</a:t>
            </a:r>
            <a:r>
              <a:rPr lang="zh-TW" altLang="en-US" dirty="0" smtClean="0"/>
              <a:t>、</a:t>
            </a:r>
            <a:r>
              <a:rPr lang="zh-TW" altLang="en-US" dirty="0"/>
              <a:t>論述。</a:t>
            </a:r>
            <a:endParaRPr lang="en-US" altLang="zh-TW" dirty="0" smtClean="0"/>
          </a:p>
          <a:p>
            <a:r>
              <a:rPr lang="zh-TW" altLang="en-US" dirty="0"/>
              <a:t>知識不是</a:t>
            </a:r>
            <a:r>
              <a:rPr lang="zh-TW" altLang="en-US" dirty="0" smtClean="0"/>
              <a:t>主體，生命才是主體。人有了生命，這生命讓人活出愛，在愛的引領裡，知識才會有價值。</a:t>
            </a:r>
            <a:endParaRPr lang="en-US" altLang="zh-TW" dirty="0" smtClean="0"/>
          </a:p>
          <a:p>
            <a:r>
              <a:rPr lang="zh-TW" altLang="en-US" dirty="0" smtClean="0"/>
              <a:t>所以如果沒有</a:t>
            </a:r>
            <a:r>
              <a:rPr lang="zh-TW" altLang="en-US" dirty="0"/>
              <a:t>愛的</a:t>
            </a:r>
            <a:r>
              <a:rPr lang="zh-TW" altLang="en-US" dirty="0" smtClean="0"/>
              <a:t>生命的活出，知識成為人的能力</a:t>
            </a:r>
            <a:r>
              <a:rPr lang="zh-TW" altLang="en-US" dirty="0"/>
              <a:t>、力量</a:t>
            </a:r>
            <a:r>
              <a:rPr lang="zh-TW" altLang="en-US" dirty="0" smtClean="0"/>
              <a:t>、權力、爭競的武器</a:t>
            </a:r>
            <a:r>
              <a:rPr lang="en-US" altLang="zh-TW" dirty="0" smtClean="0"/>
              <a:t>…</a:t>
            </a:r>
            <a:r>
              <a:rPr lang="zh-TW" altLang="en-US" dirty="0"/>
              <a:t>，知識只叫人</a:t>
            </a:r>
            <a:r>
              <a:rPr lang="zh-TW" altLang="en-US" dirty="0" smtClean="0"/>
              <a:t>自高自大。</a:t>
            </a:r>
            <a:endParaRPr lang="zh-TW" altLang="en-US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89D621-B978-4EB7-980E-A46782B67A04}" type="slidenum">
              <a:rPr lang="en-US" altLang="zh-TW" smtClean="0"/>
              <a:pPr>
                <a:defRPr/>
              </a:pPr>
              <a:t>2</a:t>
            </a:fld>
            <a:endParaRPr lang="en-US" altLang="zh-TW"/>
          </a:p>
        </p:txBody>
      </p:sp>
      <p:pic>
        <p:nvPicPr>
          <p:cNvPr id="1026" name="Picture 2" descr="C:\Users\USER\AppData\Local\Microsoft\Windows\Temporary Internet Files\Content.IE5\06T7LDXH\MC900428795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4894" y="4869160"/>
            <a:ext cx="1664468" cy="179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0657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383F3E-66D6-4888-A1EF-34E924127BC2}" type="slidenum">
              <a:rPr lang="en-US" altLang="zh-TW"/>
              <a:pPr>
                <a:defRPr/>
              </a:pPr>
              <a:t>3</a:t>
            </a:fld>
            <a:endParaRPr lang="en-US" altLang="zh-TW"/>
          </a:p>
        </p:txBody>
      </p:sp>
      <p:sp>
        <p:nvSpPr>
          <p:cNvPr id="219139" name="Rectangle 12"/>
          <p:cNvSpPr>
            <a:spLocks noChangeArrowheads="1"/>
          </p:cNvSpPr>
          <p:nvPr/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TW" altLang="en-US" sz="4000" b="1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知識的意涵與特性</a:t>
            </a:r>
          </a:p>
        </p:txBody>
      </p:sp>
      <p:pic>
        <p:nvPicPr>
          <p:cNvPr id="219140" name="Picture 13" descr="filter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0275" y="1371600"/>
            <a:ext cx="4784725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80014" name="Text Box 14"/>
          <p:cNvSpPr txBox="1">
            <a:spLocks noChangeAspect="1" noChangeArrowheads="1"/>
          </p:cNvSpPr>
          <p:nvPr/>
        </p:nvSpPr>
        <p:spPr bwMode="auto">
          <a:xfrm>
            <a:off x="3886200" y="2133600"/>
            <a:ext cx="14033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3200" b="1">
                <a:solidFill>
                  <a:srgbClr val="66FFFF"/>
                </a:solidFill>
                <a:latin typeface="Times New Roman" pitchFamily="18" charset="0"/>
                <a:ea typeface="標楷體" pitchFamily="65" charset="-120"/>
              </a:rPr>
              <a:t>有用的</a:t>
            </a:r>
          </a:p>
        </p:txBody>
      </p:sp>
      <p:sp>
        <p:nvSpPr>
          <p:cNvPr id="1280015" name="Text Box 15"/>
          <p:cNvSpPr txBox="1">
            <a:spLocks noChangeArrowheads="1"/>
          </p:cNvSpPr>
          <p:nvPr/>
        </p:nvSpPr>
        <p:spPr bwMode="auto">
          <a:xfrm>
            <a:off x="5638800" y="4168775"/>
            <a:ext cx="590550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3200" b="1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一</a:t>
            </a:r>
          </a:p>
          <a:p>
            <a:r>
              <a:rPr lang="zh-TW" altLang="en-US" sz="3200" b="1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些</a:t>
            </a:r>
          </a:p>
          <a:p>
            <a:r>
              <a:rPr lang="zh-TW" altLang="en-US" sz="3200" b="1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rPr>
              <a:t>的</a:t>
            </a:r>
          </a:p>
        </p:txBody>
      </p:sp>
      <p:sp>
        <p:nvSpPr>
          <p:cNvPr id="1280016" name="Text Box 16"/>
          <p:cNvSpPr txBox="1">
            <a:spLocks noChangeArrowheads="1"/>
          </p:cNvSpPr>
          <p:nvPr/>
        </p:nvSpPr>
        <p:spPr bwMode="auto">
          <a:xfrm>
            <a:off x="2819400" y="3886200"/>
            <a:ext cx="590550" cy="204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3200" b="1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rPr>
              <a:t>想</a:t>
            </a:r>
          </a:p>
          <a:p>
            <a:r>
              <a:rPr lang="zh-TW" altLang="en-US" sz="3200" b="1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rPr>
              <a:t>法</a:t>
            </a:r>
          </a:p>
          <a:p>
            <a:r>
              <a:rPr lang="zh-TW" altLang="en-US" sz="3200" b="1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rPr>
              <a:t>做</a:t>
            </a:r>
          </a:p>
          <a:p>
            <a:r>
              <a:rPr lang="zh-TW" altLang="en-US" sz="3200" b="1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rPr>
              <a:t>法</a:t>
            </a:r>
          </a:p>
        </p:txBody>
      </p:sp>
      <p:sp>
        <p:nvSpPr>
          <p:cNvPr id="1280017" name="Text Box 17"/>
          <p:cNvSpPr txBox="1">
            <a:spLocks noChangeArrowheads="1"/>
          </p:cNvSpPr>
          <p:nvPr/>
        </p:nvSpPr>
        <p:spPr bwMode="auto">
          <a:xfrm>
            <a:off x="4038600" y="4876800"/>
            <a:ext cx="946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000" b="1">
                <a:latin typeface="Times New Roman" pitchFamily="18" charset="0"/>
                <a:ea typeface="標楷體" pitchFamily="65" charset="-120"/>
              </a:rPr>
              <a:t>系統性</a:t>
            </a:r>
          </a:p>
        </p:txBody>
      </p:sp>
      <p:sp>
        <p:nvSpPr>
          <p:cNvPr id="1280018" name="Rectangle 18"/>
          <p:cNvSpPr>
            <a:spLocks noChangeArrowheads="1"/>
          </p:cNvSpPr>
          <p:nvPr/>
        </p:nvSpPr>
        <p:spPr bwMode="auto">
          <a:xfrm>
            <a:off x="5029200" y="3429000"/>
            <a:ext cx="946150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r">
              <a:spcBef>
                <a:spcPct val="20000"/>
              </a:spcBef>
            </a:pPr>
            <a:r>
              <a:rPr lang="zh-TW" altLang="en-US" sz="2000" b="1">
                <a:latin typeface="Times New Roman" pitchFamily="18" charset="0"/>
                <a:ea typeface="標楷體" pitchFamily="65" charset="-120"/>
              </a:rPr>
              <a:t>發展性</a:t>
            </a:r>
          </a:p>
        </p:txBody>
      </p:sp>
      <p:sp>
        <p:nvSpPr>
          <p:cNvPr id="1280019" name="Text Box 19"/>
          <p:cNvSpPr txBox="1">
            <a:spLocks noChangeArrowheads="1"/>
          </p:cNvSpPr>
          <p:nvPr/>
        </p:nvSpPr>
        <p:spPr bwMode="auto">
          <a:xfrm>
            <a:off x="3200400" y="3429000"/>
            <a:ext cx="946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000" b="1"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</a:rPr>
              <a:t>實用性</a:t>
            </a:r>
          </a:p>
        </p:txBody>
      </p:sp>
      <p:sp>
        <p:nvSpPr>
          <p:cNvPr id="1280020" name="Text Box 20"/>
          <p:cNvSpPr txBox="1">
            <a:spLocks noChangeArrowheads="1"/>
          </p:cNvSpPr>
          <p:nvPr/>
        </p:nvSpPr>
        <p:spPr bwMode="auto">
          <a:xfrm>
            <a:off x="4114800" y="3810000"/>
            <a:ext cx="8953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zh-TW" altLang="en-US" sz="2800" b="1">
                <a:solidFill>
                  <a:srgbClr val="00FF00"/>
                </a:solidFill>
                <a:latin typeface="Times New Roman" pitchFamily="18" charset="0"/>
                <a:ea typeface="標楷體" pitchFamily="65" charset="-120"/>
              </a:rPr>
              <a:t>知識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0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0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0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0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0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0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0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0014" grpId="0" autoUpdateAnimBg="0"/>
      <p:bldP spid="1280015" grpId="0" autoUpdateAnimBg="0"/>
      <p:bldP spid="1280016" grpId="0" autoUpdateAnimBg="0"/>
      <p:bldP spid="1280017" grpId="0" autoUpdateAnimBg="0"/>
      <p:bldP spid="1280018" grpId="0" autoUpdateAnimBg="0"/>
      <p:bldP spid="1280019" grpId="0" autoUpdateAnimBg="0"/>
      <p:bldP spid="1280020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DC242F-FC0B-45E5-B004-7D9B77E49F21}" type="slidenum">
              <a:rPr lang="en-US" altLang="zh-TW"/>
              <a:pPr>
                <a:defRPr/>
              </a:pPr>
              <a:t>4</a:t>
            </a:fld>
            <a:endParaRPr lang="en-US" altLang="zh-TW"/>
          </a:p>
        </p:txBody>
      </p:sp>
      <p:sp>
        <p:nvSpPr>
          <p:cNvPr id="1391621" name="Oval 5"/>
          <p:cNvSpPr>
            <a:spLocks noChangeArrowheads="1"/>
          </p:cNvSpPr>
          <p:nvPr/>
        </p:nvSpPr>
        <p:spPr bwMode="auto">
          <a:xfrm>
            <a:off x="395288" y="1268413"/>
            <a:ext cx="4968875" cy="4824412"/>
          </a:xfrm>
          <a:prstGeom prst="ellipse">
            <a:avLst/>
          </a:prstGeom>
          <a:solidFill>
            <a:srgbClr val="FFCC66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zh-TW" altLang="zh-TW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391630" name="Line 14"/>
          <p:cNvSpPr>
            <a:spLocks noChangeShapeType="1"/>
          </p:cNvSpPr>
          <p:nvPr/>
        </p:nvSpPr>
        <p:spPr bwMode="auto">
          <a:xfrm>
            <a:off x="2843213" y="1268413"/>
            <a:ext cx="0" cy="4824412"/>
          </a:xfrm>
          <a:prstGeom prst="line">
            <a:avLst/>
          </a:prstGeom>
          <a:noFill/>
          <a:ln w="57150">
            <a:solidFill>
              <a:srgbClr val="0099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391631" name="Line 15"/>
          <p:cNvSpPr>
            <a:spLocks noChangeShapeType="1"/>
          </p:cNvSpPr>
          <p:nvPr/>
        </p:nvSpPr>
        <p:spPr bwMode="auto">
          <a:xfrm>
            <a:off x="395288" y="3573463"/>
            <a:ext cx="4968875" cy="0"/>
          </a:xfrm>
          <a:prstGeom prst="line">
            <a:avLst/>
          </a:prstGeom>
          <a:noFill/>
          <a:ln w="57150">
            <a:solidFill>
              <a:srgbClr val="0099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6765925" y="2349500"/>
            <a:ext cx="2470150" cy="2447925"/>
            <a:chOff x="4262" y="1797"/>
            <a:chExt cx="1556" cy="1542"/>
          </a:xfrm>
        </p:grpSpPr>
        <p:sp>
          <p:nvSpPr>
            <p:cNvPr id="220194" name="AutoShape 17"/>
            <p:cNvSpPr>
              <a:spLocks noChangeArrowheads="1"/>
            </p:cNvSpPr>
            <p:nvPr/>
          </p:nvSpPr>
          <p:spPr bwMode="auto">
            <a:xfrm>
              <a:off x="4377" y="1797"/>
              <a:ext cx="1383" cy="1542"/>
            </a:xfrm>
            <a:prstGeom prst="irregularSeal1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20195" name="Text Box 16"/>
            <p:cNvSpPr txBox="1">
              <a:spLocks noChangeArrowheads="1"/>
            </p:cNvSpPr>
            <p:nvPr/>
          </p:nvSpPr>
          <p:spPr bwMode="auto">
            <a:xfrm>
              <a:off x="4262" y="2296"/>
              <a:ext cx="1556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3600" b="1">
                  <a:solidFill>
                    <a:srgbClr val="FF3300"/>
                  </a:solidFill>
                  <a:latin typeface="Times New Roman" pitchFamily="18" charset="0"/>
                  <a:ea typeface="標楷體" pitchFamily="65" charset="-120"/>
                </a:rPr>
                <a:t>目標與問題</a:t>
              </a:r>
            </a:p>
          </p:txBody>
        </p:sp>
      </p:grpSp>
      <p:sp>
        <p:nvSpPr>
          <p:cNvPr id="1391634" name="AutoShape 18"/>
          <p:cNvSpPr>
            <a:spLocks noChangeArrowheads="1"/>
          </p:cNvSpPr>
          <p:nvPr/>
        </p:nvSpPr>
        <p:spPr bwMode="auto">
          <a:xfrm>
            <a:off x="5435600" y="3284538"/>
            <a:ext cx="1566863" cy="649287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3855 h 21600"/>
              <a:gd name="T14" fmla="*/ 19296 w 21600"/>
              <a:gd name="T15" fmla="*/ 17745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8017" y="0"/>
                </a:moveTo>
                <a:lnTo>
                  <a:pt x="18017" y="3855"/>
                </a:lnTo>
                <a:lnTo>
                  <a:pt x="3375" y="3855"/>
                </a:lnTo>
                <a:lnTo>
                  <a:pt x="3375" y="17745"/>
                </a:lnTo>
                <a:lnTo>
                  <a:pt x="18017" y="17745"/>
                </a:lnTo>
                <a:lnTo>
                  <a:pt x="18017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3855"/>
                </a:moveTo>
                <a:lnTo>
                  <a:pt x="1350" y="17745"/>
                </a:lnTo>
                <a:lnTo>
                  <a:pt x="2700" y="17745"/>
                </a:lnTo>
                <a:lnTo>
                  <a:pt x="2700" y="3855"/>
                </a:lnTo>
                <a:close/>
              </a:path>
              <a:path w="21600" h="21600">
                <a:moveTo>
                  <a:pt x="0" y="3855"/>
                </a:moveTo>
                <a:lnTo>
                  <a:pt x="0" y="17745"/>
                </a:lnTo>
                <a:lnTo>
                  <a:pt x="675" y="17745"/>
                </a:lnTo>
                <a:lnTo>
                  <a:pt x="675" y="3855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 b="1">
                <a:solidFill>
                  <a:srgbClr val="FFFF66"/>
                </a:solidFill>
                <a:latin typeface="Times New Roman" pitchFamily="18" charset="0"/>
                <a:ea typeface="標楷體" pitchFamily="65" charset="-120"/>
              </a:rPr>
              <a:t>有效程度</a:t>
            </a:r>
          </a:p>
        </p:txBody>
      </p:sp>
      <p:grpSp>
        <p:nvGrpSpPr>
          <p:cNvPr id="3" name="Group 29"/>
          <p:cNvGrpSpPr>
            <a:grpSpLocks/>
          </p:cNvGrpSpPr>
          <p:nvPr/>
        </p:nvGrpSpPr>
        <p:grpSpPr bwMode="auto">
          <a:xfrm>
            <a:off x="1116013" y="3644900"/>
            <a:ext cx="1169987" cy="1873250"/>
            <a:chOff x="839" y="2296"/>
            <a:chExt cx="737" cy="1180"/>
          </a:xfrm>
        </p:grpSpPr>
        <p:pic>
          <p:nvPicPr>
            <p:cNvPr id="220192" name="Picture 8" descr="j0234685"/>
            <p:cNvPicPr>
              <a:picLocks noChangeAspect="1" noChangeArrowheads="1" noCrop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39" y="2659"/>
              <a:ext cx="725" cy="8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20193" name="Text Box 24"/>
            <p:cNvSpPr txBox="1">
              <a:spLocks noChangeArrowheads="1"/>
            </p:cNvSpPr>
            <p:nvPr/>
          </p:nvSpPr>
          <p:spPr bwMode="auto">
            <a:xfrm>
              <a:off x="1076" y="2296"/>
              <a:ext cx="50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2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內化</a:t>
              </a:r>
            </a:p>
          </p:txBody>
        </p:sp>
      </p:grpSp>
      <p:sp>
        <p:nvSpPr>
          <p:cNvPr id="220169" name="Text Box 25"/>
          <p:cNvSpPr txBox="1">
            <a:spLocks noChangeArrowheads="1"/>
          </p:cNvSpPr>
          <p:nvPr/>
        </p:nvSpPr>
        <p:spPr bwMode="auto">
          <a:xfrm>
            <a:off x="2339975" y="620713"/>
            <a:ext cx="12001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4000" b="1">
                <a:latin typeface="Times New Roman" pitchFamily="18" charset="0"/>
                <a:ea typeface="標楷體" pitchFamily="65" charset="-120"/>
              </a:rPr>
              <a:t>知識</a:t>
            </a:r>
          </a:p>
        </p:txBody>
      </p:sp>
      <p:grpSp>
        <p:nvGrpSpPr>
          <p:cNvPr id="4" name="Group 38"/>
          <p:cNvGrpSpPr>
            <a:grpSpLocks/>
          </p:cNvGrpSpPr>
          <p:nvPr/>
        </p:nvGrpSpPr>
        <p:grpSpPr bwMode="auto">
          <a:xfrm>
            <a:off x="3132138" y="3573463"/>
            <a:ext cx="1584325" cy="1854200"/>
            <a:chOff x="1882" y="2251"/>
            <a:chExt cx="998" cy="1168"/>
          </a:xfrm>
        </p:grpSpPr>
        <p:sp>
          <p:nvSpPr>
            <p:cNvPr id="220190" name="Text Box 23"/>
            <p:cNvSpPr txBox="1">
              <a:spLocks noChangeArrowheads="1"/>
            </p:cNvSpPr>
            <p:nvPr/>
          </p:nvSpPr>
          <p:spPr bwMode="auto">
            <a:xfrm>
              <a:off x="2069" y="2251"/>
              <a:ext cx="69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2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組合化</a:t>
              </a:r>
            </a:p>
          </p:txBody>
        </p:sp>
        <p:pic>
          <p:nvPicPr>
            <p:cNvPr id="220191" name="Picture 37" descr="j0318082"/>
            <p:cNvPicPr>
              <a:picLocks noChangeAspect="1" noChangeArrowheads="1" noCrop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882" y="2750"/>
              <a:ext cx="998" cy="6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5" name="Group 54"/>
          <p:cNvGrpSpPr>
            <a:grpSpLocks/>
          </p:cNvGrpSpPr>
          <p:nvPr/>
        </p:nvGrpSpPr>
        <p:grpSpPr bwMode="auto">
          <a:xfrm>
            <a:off x="2484438" y="3141663"/>
            <a:ext cx="806450" cy="831850"/>
            <a:chOff x="1565" y="1979"/>
            <a:chExt cx="508" cy="524"/>
          </a:xfrm>
        </p:grpSpPr>
        <p:sp>
          <p:nvSpPr>
            <p:cNvPr id="220178" name="AutoShape 41"/>
            <p:cNvSpPr>
              <a:spLocks noChangeAspect="1" noChangeArrowheads="1" noTextEdit="1"/>
            </p:cNvSpPr>
            <p:nvPr/>
          </p:nvSpPr>
          <p:spPr bwMode="auto">
            <a:xfrm>
              <a:off x="1565" y="1979"/>
              <a:ext cx="508" cy="524"/>
            </a:xfrm>
            <a:prstGeom prst="rect">
              <a:avLst/>
            </a:prstGeom>
            <a:solidFill>
              <a:srgbClr val="FFCC66"/>
            </a:solidFill>
            <a:ln w="6350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20179" name="Freeform 43"/>
            <p:cNvSpPr>
              <a:spLocks/>
            </p:cNvSpPr>
            <p:nvPr/>
          </p:nvSpPr>
          <p:spPr bwMode="auto">
            <a:xfrm>
              <a:off x="1565" y="1979"/>
              <a:ext cx="508" cy="524"/>
            </a:xfrm>
            <a:custGeom>
              <a:avLst/>
              <a:gdLst>
                <a:gd name="T0" fmla="*/ 1 w 1016"/>
                <a:gd name="T1" fmla="*/ 1 h 1048"/>
                <a:gd name="T2" fmla="*/ 1 w 1016"/>
                <a:gd name="T3" fmla="*/ 1 h 1048"/>
                <a:gd name="T4" fmla="*/ 1 w 1016"/>
                <a:gd name="T5" fmla="*/ 1 h 1048"/>
                <a:gd name="T6" fmla="*/ 1 w 1016"/>
                <a:gd name="T7" fmla="*/ 1 h 1048"/>
                <a:gd name="T8" fmla="*/ 1 w 1016"/>
                <a:gd name="T9" fmla="*/ 1 h 1048"/>
                <a:gd name="T10" fmla="*/ 1 w 1016"/>
                <a:gd name="T11" fmla="*/ 1 h 1048"/>
                <a:gd name="T12" fmla="*/ 1 w 1016"/>
                <a:gd name="T13" fmla="*/ 1 h 1048"/>
                <a:gd name="T14" fmla="*/ 1 w 1016"/>
                <a:gd name="T15" fmla="*/ 1 h 1048"/>
                <a:gd name="T16" fmla="*/ 1 w 1016"/>
                <a:gd name="T17" fmla="*/ 1 h 1048"/>
                <a:gd name="T18" fmla="*/ 1 w 1016"/>
                <a:gd name="T19" fmla="*/ 1 h 1048"/>
                <a:gd name="T20" fmla="*/ 1 w 1016"/>
                <a:gd name="T21" fmla="*/ 1 h 1048"/>
                <a:gd name="T22" fmla="*/ 1 w 1016"/>
                <a:gd name="T23" fmla="*/ 1 h 1048"/>
                <a:gd name="T24" fmla="*/ 1 w 1016"/>
                <a:gd name="T25" fmla="*/ 1 h 1048"/>
                <a:gd name="T26" fmla="*/ 1 w 1016"/>
                <a:gd name="T27" fmla="*/ 1 h 1048"/>
                <a:gd name="T28" fmla="*/ 1 w 1016"/>
                <a:gd name="T29" fmla="*/ 1 h 1048"/>
                <a:gd name="T30" fmla="*/ 1 w 1016"/>
                <a:gd name="T31" fmla="*/ 1 h 1048"/>
                <a:gd name="T32" fmla="*/ 1 w 1016"/>
                <a:gd name="T33" fmla="*/ 1 h 1048"/>
                <a:gd name="T34" fmla="*/ 1 w 1016"/>
                <a:gd name="T35" fmla="*/ 1 h 1048"/>
                <a:gd name="T36" fmla="*/ 1 w 1016"/>
                <a:gd name="T37" fmla="*/ 1 h 1048"/>
                <a:gd name="T38" fmla="*/ 1 w 1016"/>
                <a:gd name="T39" fmla="*/ 1 h 1048"/>
                <a:gd name="T40" fmla="*/ 1 w 1016"/>
                <a:gd name="T41" fmla="*/ 1 h 1048"/>
                <a:gd name="T42" fmla="*/ 1 w 1016"/>
                <a:gd name="T43" fmla="*/ 1 h 1048"/>
                <a:gd name="T44" fmla="*/ 1 w 1016"/>
                <a:gd name="T45" fmla="*/ 1 h 1048"/>
                <a:gd name="T46" fmla="*/ 1 w 1016"/>
                <a:gd name="T47" fmla="*/ 1 h 1048"/>
                <a:gd name="T48" fmla="*/ 1 w 1016"/>
                <a:gd name="T49" fmla="*/ 1 h 1048"/>
                <a:gd name="T50" fmla="*/ 1 w 1016"/>
                <a:gd name="T51" fmla="*/ 1 h 1048"/>
                <a:gd name="T52" fmla="*/ 1 w 1016"/>
                <a:gd name="T53" fmla="*/ 1 h 1048"/>
                <a:gd name="T54" fmla="*/ 1 w 1016"/>
                <a:gd name="T55" fmla="*/ 1 h 1048"/>
                <a:gd name="T56" fmla="*/ 1 w 1016"/>
                <a:gd name="T57" fmla="*/ 1 h 1048"/>
                <a:gd name="T58" fmla="*/ 1 w 1016"/>
                <a:gd name="T59" fmla="*/ 1 h 1048"/>
                <a:gd name="T60" fmla="*/ 1 w 1016"/>
                <a:gd name="T61" fmla="*/ 1 h 1048"/>
                <a:gd name="T62" fmla="*/ 1 w 1016"/>
                <a:gd name="T63" fmla="*/ 1 h 1048"/>
                <a:gd name="T64" fmla="*/ 1 w 1016"/>
                <a:gd name="T65" fmla="*/ 1 h 1048"/>
                <a:gd name="T66" fmla="*/ 1 w 1016"/>
                <a:gd name="T67" fmla="*/ 1 h 1048"/>
                <a:gd name="T68" fmla="*/ 1 w 1016"/>
                <a:gd name="T69" fmla="*/ 1 h 1048"/>
                <a:gd name="T70" fmla="*/ 1 w 1016"/>
                <a:gd name="T71" fmla="*/ 1 h 1048"/>
                <a:gd name="T72" fmla="*/ 1 w 1016"/>
                <a:gd name="T73" fmla="*/ 1 h 1048"/>
                <a:gd name="T74" fmla="*/ 1 w 1016"/>
                <a:gd name="T75" fmla="*/ 1 h 1048"/>
                <a:gd name="T76" fmla="*/ 1 w 1016"/>
                <a:gd name="T77" fmla="*/ 1 h 1048"/>
                <a:gd name="T78" fmla="*/ 1 w 1016"/>
                <a:gd name="T79" fmla="*/ 1 h 1048"/>
                <a:gd name="T80" fmla="*/ 1 w 1016"/>
                <a:gd name="T81" fmla="*/ 1 h 1048"/>
                <a:gd name="T82" fmla="*/ 1 w 1016"/>
                <a:gd name="T83" fmla="*/ 1 h 1048"/>
                <a:gd name="T84" fmla="*/ 1 w 1016"/>
                <a:gd name="T85" fmla="*/ 1 h 1048"/>
                <a:gd name="T86" fmla="*/ 1 w 1016"/>
                <a:gd name="T87" fmla="*/ 1 h 1048"/>
                <a:gd name="T88" fmla="*/ 1 w 1016"/>
                <a:gd name="T89" fmla="*/ 1 h 1048"/>
                <a:gd name="T90" fmla="*/ 1 w 1016"/>
                <a:gd name="T91" fmla="*/ 1 h 1048"/>
                <a:gd name="T92" fmla="*/ 1 w 1016"/>
                <a:gd name="T93" fmla="*/ 1 h 1048"/>
                <a:gd name="T94" fmla="*/ 1 w 1016"/>
                <a:gd name="T95" fmla="*/ 1 h 1048"/>
                <a:gd name="T96" fmla="*/ 1 w 1016"/>
                <a:gd name="T97" fmla="*/ 1 h 1048"/>
                <a:gd name="T98" fmla="*/ 1 w 1016"/>
                <a:gd name="T99" fmla="*/ 1 h 1048"/>
                <a:gd name="T100" fmla="*/ 1 w 1016"/>
                <a:gd name="T101" fmla="*/ 1 h 1048"/>
                <a:gd name="T102" fmla="*/ 1 w 1016"/>
                <a:gd name="T103" fmla="*/ 1 h 1048"/>
                <a:gd name="T104" fmla="*/ 1 w 1016"/>
                <a:gd name="T105" fmla="*/ 1 h 1048"/>
                <a:gd name="T106" fmla="*/ 1 w 1016"/>
                <a:gd name="T107" fmla="*/ 1 h 1048"/>
                <a:gd name="T108" fmla="*/ 1 w 1016"/>
                <a:gd name="T109" fmla="*/ 1 h 1048"/>
                <a:gd name="T110" fmla="*/ 1 w 1016"/>
                <a:gd name="T111" fmla="*/ 1 h 1048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016"/>
                <a:gd name="T169" fmla="*/ 0 h 1048"/>
                <a:gd name="T170" fmla="*/ 1016 w 1016"/>
                <a:gd name="T171" fmla="*/ 1048 h 1048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016" h="1048">
                  <a:moveTo>
                    <a:pt x="995" y="545"/>
                  </a:moveTo>
                  <a:lnTo>
                    <a:pt x="896" y="545"/>
                  </a:lnTo>
                  <a:lnTo>
                    <a:pt x="891" y="507"/>
                  </a:lnTo>
                  <a:lnTo>
                    <a:pt x="882" y="472"/>
                  </a:lnTo>
                  <a:lnTo>
                    <a:pt x="873" y="438"/>
                  </a:lnTo>
                  <a:lnTo>
                    <a:pt x="862" y="406"/>
                  </a:lnTo>
                  <a:lnTo>
                    <a:pt x="848" y="375"/>
                  </a:lnTo>
                  <a:lnTo>
                    <a:pt x="834" y="346"/>
                  </a:lnTo>
                  <a:lnTo>
                    <a:pt x="817" y="319"/>
                  </a:lnTo>
                  <a:lnTo>
                    <a:pt x="799" y="293"/>
                  </a:lnTo>
                  <a:lnTo>
                    <a:pt x="779" y="269"/>
                  </a:lnTo>
                  <a:lnTo>
                    <a:pt x="760" y="248"/>
                  </a:lnTo>
                  <a:lnTo>
                    <a:pt x="738" y="229"/>
                  </a:lnTo>
                  <a:lnTo>
                    <a:pt x="714" y="210"/>
                  </a:lnTo>
                  <a:lnTo>
                    <a:pt x="689" y="195"/>
                  </a:lnTo>
                  <a:lnTo>
                    <a:pt x="662" y="181"/>
                  </a:lnTo>
                  <a:lnTo>
                    <a:pt x="635" y="170"/>
                  </a:lnTo>
                  <a:lnTo>
                    <a:pt x="605" y="160"/>
                  </a:lnTo>
                  <a:lnTo>
                    <a:pt x="593" y="157"/>
                  </a:lnTo>
                  <a:lnTo>
                    <a:pt x="579" y="153"/>
                  </a:lnTo>
                  <a:lnTo>
                    <a:pt x="566" y="152"/>
                  </a:lnTo>
                  <a:lnTo>
                    <a:pt x="554" y="149"/>
                  </a:lnTo>
                  <a:lnTo>
                    <a:pt x="541" y="148"/>
                  </a:lnTo>
                  <a:lnTo>
                    <a:pt x="529" y="148"/>
                  </a:lnTo>
                  <a:lnTo>
                    <a:pt x="516" y="146"/>
                  </a:lnTo>
                  <a:lnTo>
                    <a:pt x="504" y="146"/>
                  </a:lnTo>
                  <a:lnTo>
                    <a:pt x="504" y="21"/>
                  </a:lnTo>
                  <a:lnTo>
                    <a:pt x="502" y="13"/>
                  </a:lnTo>
                  <a:lnTo>
                    <a:pt x="498" y="6"/>
                  </a:lnTo>
                  <a:lnTo>
                    <a:pt x="491" y="1"/>
                  </a:lnTo>
                  <a:lnTo>
                    <a:pt x="483" y="0"/>
                  </a:lnTo>
                  <a:lnTo>
                    <a:pt x="475" y="1"/>
                  </a:lnTo>
                  <a:lnTo>
                    <a:pt x="469" y="6"/>
                  </a:lnTo>
                  <a:lnTo>
                    <a:pt x="465" y="13"/>
                  </a:lnTo>
                  <a:lnTo>
                    <a:pt x="463" y="21"/>
                  </a:lnTo>
                  <a:lnTo>
                    <a:pt x="463" y="151"/>
                  </a:lnTo>
                  <a:lnTo>
                    <a:pt x="438" y="155"/>
                  </a:lnTo>
                  <a:lnTo>
                    <a:pt x="413" y="162"/>
                  </a:lnTo>
                  <a:lnTo>
                    <a:pt x="388" y="170"/>
                  </a:lnTo>
                  <a:lnTo>
                    <a:pt x="365" y="180"/>
                  </a:lnTo>
                  <a:lnTo>
                    <a:pt x="342" y="191"/>
                  </a:lnTo>
                  <a:lnTo>
                    <a:pt x="322" y="205"/>
                  </a:lnTo>
                  <a:lnTo>
                    <a:pt x="301" y="220"/>
                  </a:lnTo>
                  <a:lnTo>
                    <a:pt x="281" y="237"/>
                  </a:lnTo>
                  <a:lnTo>
                    <a:pt x="262" y="256"/>
                  </a:lnTo>
                  <a:lnTo>
                    <a:pt x="245" y="276"/>
                  </a:lnTo>
                  <a:lnTo>
                    <a:pt x="228" y="298"/>
                  </a:lnTo>
                  <a:lnTo>
                    <a:pt x="213" y="321"/>
                  </a:lnTo>
                  <a:lnTo>
                    <a:pt x="200" y="346"/>
                  </a:lnTo>
                  <a:lnTo>
                    <a:pt x="188" y="372"/>
                  </a:lnTo>
                  <a:lnTo>
                    <a:pt x="177" y="399"/>
                  </a:lnTo>
                  <a:lnTo>
                    <a:pt x="168" y="428"/>
                  </a:lnTo>
                  <a:lnTo>
                    <a:pt x="163" y="457"/>
                  </a:lnTo>
                  <a:lnTo>
                    <a:pt x="159" y="486"/>
                  </a:lnTo>
                  <a:lnTo>
                    <a:pt x="159" y="516"/>
                  </a:lnTo>
                  <a:lnTo>
                    <a:pt x="160" y="545"/>
                  </a:lnTo>
                  <a:lnTo>
                    <a:pt x="21" y="545"/>
                  </a:lnTo>
                  <a:lnTo>
                    <a:pt x="13" y="546"/>
                  </a:lnTo>
                  <a:lnTo>
                    <a:pt x="7" y="550"/>
                  </a:lnTo>
                  <a:lnTo>
                    <a:pt x="1" y="557"/>
                  </a:lnTo>
                  <a:lnTo>
                    <a:pt x="0" y="566"/>
                  </a:lnTo>
                  <a:lnTo>
                    <a:pt x="1" y="574"/>
                  </a:lnTo>
                  <a:lnTo>
                    <a:pt x="7" y="580"/>
                  </a:lnTo>
                  <a:lnTo>
                    <a:pt x="13" y="585"/>
                  </a:lnTo>
                  <a:lnTo>
                    <a:pt x="21" y="587"/>
                  </a:lnTo>
                  <a:lnTo>
                    <a:pt x="168" y="587"/>
                  </a:lnTo>
                  <a:lnTo>
                    <a:pt x="181" y="624"/>
                  </a:lnTo>
                  <a:lnTo>
                    <a:pt x="198" y="659"/>
                  </a:lnTo>
                  <a:lnTo>
                    <a:pt x="220" y="693"/>
                  </a:lnTo>
                  <a:lnTo>
                    <a:pt x="246" y="723"/>
                  </a:lnTo>
                  <a:lnTo>
                    <a:pt x="276" y="750"/>
                  </a:lnTo>
                  <a:lnTo>
                    <a:pt x="309" y="773"/>
                  </a:lnTo>
                  <a:lnTo>
                    <a:pt x="347" y="792"/>
                  </a:lnTo>
                  <a:lnTo>
                    <a:pt x="387" y="806"/>
                  </a:lnTo>
                  <a:lnTo>
                    <a:pt x="397" y="808"/>
                  </a:lnTo>
                  <a:lnTo>
                    <a:pt x="406" y="810"/>
                  </a:lnTo>
                  <a:lnTo>
                    <a:pt x="416" y="811"/>
                  </a:lnTo>
                  <a:lnTo>
                    <a:pt x="426" y="812"/>
                  </a:lnTo>
                  <a:lnTo>
                    <a:pt x="434" y="814"/>
                  </a:lnTo>
                  <a:lnTo>
                    <a:pt x="444" y="814"/>
                  </a:lnTo>
                  <a:lnTo>
                    <a:pt x="454" y="814"/>
                  </a:lnTo>
                  <a:lnTo>
                    <a:pt x="463" y="814"/>
                  </a:lnTo>
                  <a:lnTo>
                    <a:pt x="463" y="1027"/>
                  </a:lnTo>
                  <a:lnTo>
                    <a:pt x="465" y="1035"/>
                  </a:lnTo>
                  <a:lnTo>
                    <a:pt x="469" y="1041"/>
                  </a:lnTo>
                  <a:lnTo>
                    <a:pt x="475" y="1047"/>
                  </a:lnTo>
                  <a:lnTo>
                    <a:pt x="483" y="1048"/>
                  </a:lnTo>
                  <a:lnTo>
                    <a:pt x="491" y="1047"/>
                  </a:lnTo>
                  <a:lnTo>
                    <a:pt x="498" y="1041"/>
                  </a:lnTo>
                  <a:lnTo>
                    <a:pt x="502" y="1035"/>
                  </a:lnTo>
                  <a:lnTo>
                    <a:pt x="504" y="1027"/>
                  </a:lnTo>
                  <a:lnTo>
                    <a:pt x="504" y="810"/>
                  </a:lnTo>
                  <a:lnTo>
                    <a:pt x="536" y="800"/>
                  </a:lnTo>
                  <a:lnTo>
                    <a:pt x="566" y="786"/>
                  </a:lnTo>
                  <a:lnTo>
                    <a:pt x="596" y="769"/>
                  </a:lnTo>
                  <a:lnTo>
                    <a:pt x="622" y="747"/>
                  </a:lnTo>
                  <a:lnTo>
                    <a:pt x="646" y="723"/>
                  </a:lnTo>
                  <a:lnTo>
                    <a:pt x="665" y="694"/>
                  </a:lnTo>
                  <a:lnTo>
                    <a:pt x="682" y="663"/>
                  </a:lnTo>
                  <a:lnTo>
                    <a:pt x="693" y="630"/>
                  </a:lnTo>
                  <a:lnTo>
                    <a:pt x="696" y="619"/>
                  </a:lnTo>
                  <a:lnTo>
                    <a:pt x="699" y="608"/>
                  </a:lnTo>
                  <a:lnTo>
                    <a:pt x="700" y="598"/>
                  </a:lnTo>
                  <a:lnTo>
                    <a:pt x="700" y="587"/>
                  </a:lnTo>
                  <a:lnTo>
                    <a:pt x="995" y="587"/>
                  </a:lnTo>
                  <a:lnTo>
                    <a:pt x="1003" y="585"/>
                  </a:lnTo>
                  <a:lnTo>
                    <a:pt x="1010" y="580"/>
                  </a:lnTo>
                  <a:lnTo>
                    <a:pt x="1015" y="574"/>
                  </a:lnTo>
                  <a:lnTo>
                    <a:pt x="1016" y="566"/>
                  </a:lnTo>
                  <a:lnTo>
                    <a:pt x="1015" y="557"/>
                  </a:lnTo>
                  <a:lnTo>
                    <a:pt x="1010" y="550"/>
                  </a:lnTo>
                  <a:lnTo>
                    <a:pt x="1003" y="546"/>
                  </a:lnTo>
                  <a:lnTo>
                    <a:pt x="995" y="545"/>
                  </a:lnTo>
                  <a:close/>
                </a:path>
              </a:pathLst>
            </a:custGeom>
            <a:solidFill>
              <a:srgbClr val="FFCC66"/>
            </a:solidFill>
            <a:ln w="6350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20180" name="Freeform 44"/>
            <p:cNvSpPr>
              <a:spLocks/>
            </p:cNvSpPr>
            <p:nvPr/>
          </p:nvSpPr>
          <p:spPr bwMode="auto">
            <a:xfrm>
              <a:off x="1817" y="2073"/>
              <a:ext cx="175" cy="178"/>
            </a:xfrm>
            <a:custGeom>
              <a:avLst/>
              <a:gdLst>
                <a:gd name="T0" fmla="*/ 0 w 351"/>
                <a:gd name="T1" fmla="*/ 0 h 357"/>
                <a:gd name="T2" fmla="*/ 0 w 351"/>
                <a:gd name="T3" fmla="*/ 0 h 357"/>
                <a:gd name="T4" fmla="*/ 0 w 351"/>
                <a:gd name="T5" fmla="*/ 0 h 357"/>
                <a:gd name="T6" fmla="*/ 0 w 351"/>
                <a:gd name="T7" fmla="*/ 0 h 357"/>
                <a:gd name="T8" fmla="*/ 0 w 351"/>
                <a:gd name="T9" fmla="*/ 0 h 357"/>
                <a:gd name="T10" fmla="*/ 0 w 351"/>
                <a:gd name="T11" fmla="*/ 0 h 357"/>
                <a:gd name="T12" fmla="*/ 0 w 351"/>
                <a:gd name="T13" fmla="*/ 0 h 357"/>
                <a:gd name="T14" fmla="*/ 0 w 351"/>
                <a:gd name="T15" fmla="*/ 0 h 357"/>
                <a:gd name="T16" fmla="*/ 0 w 351"/>
                <a:gd name="T17" fmla="*/ 0 h 357"/>
                <a:gd name="T18" fmla="*/ 0 w 351"/>
                <a:gd name="T19" fmla="*/ 0 h 357"/>
                <a:gd name="T20" fmla="*/ 0 w 351"/>
                <a:gd name="T21" fmla="*/ 0 h 357"/>
                <a:gd name="T22" fmla="*/ 0 w 351"/>
                <a:gd name="T23" fmla="*/ 0 h 357"/>
                <a:gd name="T24" fmla="*/ 0 w 351"/>
                <a:gd name="T25" fmla="*/ 0 h 357"/>
                <a:gd name="T26" fmla="*/ 0 w 351"/>
                <a:gd name="T27" fmla="*/ 0 h 357"/>
                <a:gd name="T28" fmla="*/ 0 w 351"/>
                <a:gd name="T29" fmla="*/ 0 h 357"/>
                <a:gd name="T30" fmla="*/ 0 w 351"/>
                <a:gd name="T31" fmla="*/ 0 h 357"/>
                <a:gd name="T32" fmla="*/ 0 w 351"/>
                <a:gd name="T33" fmla="*/ 0 h 357"/>
                <a:gd name="T34" fmla="*/ 0 w 351"/>
                <a:gd name="T35" fmla="*/ 0 h 357"/>
                <a:gd name="T36" fmla="*/ 0 w 351"/>
                <a:gd name="T37" fmla="*/ 0 h 357"/>
                <a:gd name="T38" fmla="*/ 0 w 351"/>
                <a:gd name="T39" fmla="*/ 0 h 357"/>
                <a:gd name="T40" fmla="*/ 0 w 351"/>
                <a:gd name="T41" fmla="*/ 0 h 357"/>
                <a:gd name="T42" fmla="*/ 0 w 351"/>
                <a:gd name="T43" fmla="*/ 0 h 357"/>
                <a:gd name="T44" fmla="*/ 0 w 351"/>
                <a:gd name="T45" fmla="*/ 0 h 357"/>
                <a:gd name="T46" fmla="*/ 0 w 351"/>
                <a:gd name="T47" fmla="*/ 0 h 357"/>
                <a:gd name="T48" fmla="*/ 0 w 351"/>
                <a:gd name="T49" fmla="*/ 0 h 357"/>
                <a:gd name="T50" fmla="*/ 0 w 351"/>
                <a:gd name="T51" fmla="*/ 0 h 357"/>
                <a:gd name="T52" fmla="*/ 0 w 351"/>
                <a:gd name="T53" fmla="*/ 0 h 357"/>
                <a:gd name="T54" fmla="*/ 0 w 351"/>
                <a:gd name="T55" fmla="*/ 0 h 357"/>
                <a:gd name="T56" fmla="*/ 0 w 351"/>
                <a:gd name="T57" fmla="*/ 0 h 357"/>
                <a:gd name="T58" fmla="*/ 0 w 351"/>
                <a:gd name="T59" fmla="*/ 0 h 357"/>
                <a:gd name="T60" fmla="*/ 0 w 351"/>
                <a:gd name="T61" fmla="*/ 0 h 357"/>
                <a:gd name="T62" fmla="*/ 0 w 351"/>
                <a:gd name="T63" fmla="*/ 0 h 357"/>
                <a:gd name="T64" fmla="*/ 0 w 351"/>
                <a:gd name="T65" fmla="*/ 0 h 357"/>
                <a:gd name="T66" fmla="*/ 0 w 351"/>
                <a:gd name="T67" fmla="*/ 0 h 357"/>
                <a:gd name="T68" fmla="*/ 0 w 351"/>
                <a:gd name="T69" fmla="*/ 0 h 357"/>
                <a:gd name="T70" fmla="*/ 0 w 351"/>
                <a:gd name="T71" fmla="*/ 0 h 357"/>
                <a:gd name="T72" fmla="*/ 0 w 351"/>
                <a:gd name="T73" fmla="*/ 0 h 357"/>
                <a:gd name="T74" fmla="*/ 0 w 351"/>
                <a:gd name="T75" fmla="*/ 0 h 357"/>
                <a:gd name="T76" fmla="*/ 0 w 351"/>
                <a:gd name="T77" fmla="*/ 0 h 357"/>
                <a:gd name="T78" fmla="*/ 0 w 351"/>
                <a:gd name="T79" fmla="*/ 0 h 357"/>
                <a:gd name="T80" fmla="*/ 0 w 351"/>
                <a:gd name="T81" fmla="*/ 0 h 357"/>
                <a:gd name="T82" fmla="*/ 0 w 351"/>
                <a:gd name="T83" fmla="*/ 0 h 357"/>
                <a:gd name="T84" fmla="*/ 0 w 351"/>
                <a:gd name="T85" fmla="*/ 0 h 357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351"/>
                <a:gd name="T130" fmla="*/ 0 h 357"/>
                <a:gd name="T131" fmla="*/ 351 w 351"/>
                <a:gd name="T132" fmla="*/ 357 h 357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351" h="357">
                  <a:moveTo>
                    <a:pt x="90" y="11"/>
                  </a:moveTo>
                  <a:lnTo>
                    <a:pt x="117" y="20"/>
                  </a:lnTo>
                  <a:lnTo>
                    <a:pt x="140" y="29"/>
                  </a:lnTo>
                  <a:lnTo>
                    <a:pt x="164" y="42"/>
                  </a:lnTo>
                  <a:lnTo>
                    <a:pt x="186" y="56"/>
                  </a:lnTo>
                  <a:lnTo>
                    <a:pt x="207" y="73"/>
                  </a:lnTo>
                  <a:lnTo>
                    <a:pt x="228" y="89"/>
                  </a:lnTo>
                  <a:lnTo>
                    <a:pt x="246" y="110"/>
                  </a:lnTo>
                  <a:lnTo>
                    <a:pt x="263" y="131"/>
                  </a:lnTo>
                  <a:lnTo>
                    <a:pt x="280" y="153"/>
                  </a:lnTo>
                  <a:lnTo>
                    <a:pt x="293" y="179"/>
                  </a:lnTo>
                  <a:lnTo>
                    <a:pt x="307" y="205"/>
                  </a:lnTo>
                  <a:lnTo>
                    <a:pt x="319" y="231"/>
                  </a:lnTo>
                  <a:lnTo>
                    <a:pt x="328" y="261"/>
                  </a:lnTo>
                  <a:lnTo>
                    <a:pt x="338" y="291"/>
                  </a:lnTo>
                  <a:lnTo>
                    <a:pt x="345" y="323"/>
                  </a:lnTo>
                  <a:lnTo>
                    <a:pt x="351" y="357"/>
                  </a:lnTo>
                  <a:lnTo>
                    <a:pt x="195" y="357"/>
                  </a:lnTo>
                  <a:lnTo>
                    <a:pt x="188" y="328"/>
                  </a:lnTo>
                  <a:lnTo>
                    <a:pt x="178" y="301"/>
                  </a:lnTo>
                  <a:lnTo>
                    <a:pt x="163" y="276"/>
                  </a:lnTo>
                  <a:lnTo>
                    <a:pt x="146" y="252"/>
                  </a:lnTo>
                  <a:lnTo>
                    <a:pt x="125" y="231"/>
                  </a:lnTo>
                  <a:lnTo>
                    <a:pt x="101" y="215"/>
                  </a:lnTo>
                  <a:lnTo>
                    <a:pt x="75" y="199"/>
                  </a:lnTo>
                  <a:lnTo>
                    <a:pt x="46" y="190"/>
                  </a:lnTo>
                  <a:lnTo>
                    <a:pt x="40" y="188"/>
                  </a:lnTo>
                  <a:lnTo>
                    <a:pt x="35" y="187"/>
                  </a:lnTo>
                  <a:lnTo>
                    <a:pt x="29" y="185"/>
                  </a:lnTo>
                  <a:lnTo>
                    <a:pt x="23" y="185"/>
                  </a:lnTo>
                  <a:lnTo>
                    <a:pt x="17" y="184"/>
                  </a:lnTo>
                  <a:lnTo>
                    <a:pt x="11" y="184"/>
                  </a:lnTo>
                  <a:lnTo>
                    <a:pt x="5" y="184"/>
                  </a:lnTo>
                  <a:lnTo>
                    <a:pt x="0" y="184"/>
                  </a:lnTo>
                  <a:lnTo>
                    <a:pt x="0" y="0"/>
                  </a:lnTo>
                  <a:lnTo>
                    <a:pt x="11" y="0"/>
                  </a:lnTo>
                  <a:lnTo>
                    <a:pt x="22" y="0"/>
                  </a:lnTo>
                  <a:lnTo>
                    <a:pt x="35" y="2"/>
                  </a:lnTo>
                  <a:lnTo>
                    <a:pt x="46" y="2"/>
                  </a:lnTo>
                  <a:lnTo>
                    <a:pt x="57" y="4"/>
                  </a:lnTo>
                  <a:lnTo>
                    <a:pt x="68" y="6"/>
                  </a:lnTo>
                  <a:lnTo>
                    <a:pt x="79" y="9"/>
                  </a:lnTo>
                  <a:lnTo>
                    <a:pt x="90" y="11"/>
                  </a:lnTo>
                  <a:close/>
                </a:path>
              </a:pathLst>
            </a:custGeom>
            <a:solidFill>
              <a:srgbClr val="FFCC66"/>
            </a:solidFill>
            <a:ln w="6350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20181" name="Freeform 45"/>
            <p:cNvSpPr>
              <a:spLocks/>
            </p:cNvSpPr>
            <p:nvPr/>
          </p:nvSpPr>
          <p:spPr bwMode="auto">
            <a:xfrm>
              <a:off x="1755" y="2189"/>
              <a:ext cx="42" cy="62"/>
            </a:xfrm>
            <a:custGeom>
              <a:avLst/>
              <a:gdLst>
                <a:gd name="T0" fmla="*/ 1 w 83"/>
                <a:gd name="T1" fmla="*/ 1 h 124"/>
                <a:gd name="T2" fmla="*/ 1 w 83"/>
                <a:gd name="T3" fmla="*/ 1 h 124"/>
                <a:gd name="T4" fmla="*/ 1 w 83"/>
                <a:gd name="T5" fmla="*/ 1 h 124"/>
                <a:gd name="T6" fmla="*/ 1 w 83"/>
                <a:gd name="T7" fmla="*/ 1 h 124"/>
                <a:gd name="T8" fmla="*/ 1 w 83"/>
                <a:gd name="T9" fmla="*/ 1 h 124"/>
                <a:gd name="T10" fmla="*/ 1 w 83"/>
                <a:gd name="T11" fmla="*/ 1 h 124"/>
                <a:gd name="T12" fmla="*/ 1 w 83"/>
                <a:gd name="T13" fmla="*/ 1 h 124"/>
                <a:gd name="T14" fmla="*/ 1 w 83"/>
                <a:gd name="T15" fmla="*/ 1 h 124"/>
                <a:gd name="T16" fmla="*/ 1 w 83"/>
                <a:gd name="T17" fmla="*/ 0 h 124"/>
                <a:gd name="T18" fmla="*/ 1 w 83"/>
                <a:gd name="T19" fmla="*/ 1 h 124"/>
                <a:gd name="T20" fmla="*/ 1 w 83"/>
                <a:gd name="T21" fmla="*/ 1 h 124"/>
                <a:gd name="T22" fmla="*/ 1 w 83"/>
                <a:gd name="T23" fmla="*/ 1 h 124"/>
                <a:gd name="T24" fmla="*/ 1 w 83"/>
                <a:gd name="T25" fmla="*/ 1 h 124"/>
                <a:gd name="T26" fmla="*/ 1 w 83"/>
                <a:gd name="T27" fmla="*/ 1 h 124"/>
                <a:gd name="T28" fmla="*/ 1 w 83"/>
                <a:gd name="T29" fmla="*/ 1 h 124"/>
                <a:gd name="T30" fmla="*/ 1 w 83"/>
                <a:gd name="T31" fmla="*/ 1 h 124"/>
                <a:gd name="T32" fmla="*/ 1 w 83"/>
                <a:gd name="T33" fmla="*/ 1 h 124"/>
                <a:gd name="T34" fmla="*/ 1 w 83"/>
                <a:gd name="T35" fmla="*/ 1 h 124"/>
                <a:gd name="T36" fmla="*/ 1 w 83"/>
                <a:gd name="T37" fmla="*/ 1 h 124"/>
                <a:gd name="T38" fmla="*/ 1 w 83"/>
                <a:gd name="T39" fmla="*/ 1 h 124"/>
                <a:gd name="T40" fmla="*/ 1 w 83"/>
                <a:gd name="T41" fmla="*/ 1 h 124"/>
                <a:gd name="T42" fmla="*/ 1 w 83"/>
                <a:gd name="T43" fmla="*/ 1 h 124"/>
                <a:gd name="T44" fmla="*/ 1 w 83"/>
                <a:gd name="T45" fmla="*/ 1 h 124"/>
                <a:gd name="T46" fmla="*/ 0 w 83"/>
                <a:gd name="T47" fmla="*/ 1 h 124"/>
                <a:gd name="T48" fmla="*/ 1 w 83"/>
                <a:gd name="T49" fmla="*/ 1 h 124"/>
                <a:gd name="T50" fmla="*/ 1 w 83"/>
                <a:gd name="T51" fmla="*/ 1 h 124"/>
                <a:gd name="T52" fmla="*/ 1 w 83"/>
                <a:gd name="T53" fmla="*/ 1 h 124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83"/>
                <a:gd name="T82" fmla="*/ 0 h 124"/>
                <a:gd name="T83" fmla="*/ 83 w 83"/>
                <a:gd name="T84" fmla="*/ 124 h 124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83" h="124">
                  <a:moveTo>
                    <a:pt x="4" y="86"/>
                  </a:moveTo>
                  <a:lnTo>
                    <a:pt x="10" y="71"/>
                  </a:lnTo>
                  <a:lnTo>
                    <a:pt x="15" y="57"/>
                  </a:lnTo>
                  <a:lnTo>
                    <a:pt x="24" y="44"/>
                  </a:lnTo>
                  <a:lnTo>
                    <a:pt x="33" y="32"/>
                  </a:lnTo>
                  <a:lnTo>
                    <a:pt x="44" y="22"/>
                  </a:lnTo>
                  <a:lnTo>
                    <a:pt x="57" y="14"/>
                  </a:lnTo>
                  <a:lnTo>
                    <a:pt x="70" y="5"/>
                  </a:lnTo>
                  <a:lnTo>
                    <a:pt x="83" y="0"/>
                  </a:lnTo>
                  <a:lnTo>
                    <a:pt x="83" y="50"/>
                  </a:lnTo>
                  <a:lnTo>
                    <a:pt x="75" y="54"/>
                  </a:lnTo>
                  <a:lnTo>
                    <a:pt x="68" y="58"/>
                  </a:lnTo>
                  <a:lnTo>
                    <a:pt x="61" y="64"/>
                  </a:lnTo>
                  <a:lnTo>
                    <a:pt x="54" y="71"/>
                  </a:lnTo>
                  <a:lnTo>
                    <a:pt x="49" y="78"/>
                  </a:lnTo>
                  <a:lnTo>
                    <a:pt x="43" y="85"/>
                  </a:lnTo>
                  <a:lnTo>
                    <a:pt x="39" y="93"/>
                  </a:lnTo>
                  <a:lnTo>
                    <a:pt x="36" y="103"/>
                  </a:lnTo>
                  <a:lnTo>
                    <a:pt x="35" y="109"/>
                  </a:lnTo>
                  <a:lnTo>
                    <a:pt x="36" y="114"/>
                  </a:lnTo>
                  <a:lnTo>
                    <a:pt x="38" y="120"/>
                  </a:lnTo>
                  <a:lnTo>
                    <a:pt x="42" y="124"/>
                  </a:lnTo>
                  <a:lnTo>
                    <a:pt x="1" y="124"/>
                  </a:lnTo>
                  <a:lnTo>
                    <a:pt x="0" y="114"/>
                  </a:lnTo>
                  <a:lnTo>
                    <a:pt x="1" y="104"/>
                  </a:lnTo>
                  <a:lnTo>
                    <a:pt x="1" y="96"/>
                  </a:lnTo>
                  <a:lnTo>
                    <a:pt x="4" y="86"/>
                  </a:lnTo>
                  <a:close/>
                </a:path>
              </a:pathLst>
            </a:custGeom>
            <a:solidFill>
              <a:srgbClr val="FFCC66"/>
            </a:solidFill>
            <a:ln w="6350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20182" name="Freeform 46"/>
            <p:cNvSpPr>
              <a:spLocks/>
            </p:cNvSpPr>
            <p:nvPr/>
          </p:nvSpPr>
          <p:spPr bwMode="auto">
            <a:xfrm>
              <a:off x="1790" y="2240"/>
              <a:ext cx="7" cy="11"/>
            </a:xfrm>
            <a:custGeom>
              <a:avLst/>
              <a:gdLst>
                <a:gd name="T0" fmla="*/ 1 w 13"/>
                <a:gd name="T1" fmla="*/ 0 h 24"/>
                <a:gd name="T2" fmla="*/ 1 w 13"/>
                <a:gd name="T3" fmla="*/ 0 h 24"/>
                <a:gd name="T4" fmla="*/ 1 w 13"/>
                <a:gd name="T5" fmla="*/ 0 h 24"/>
                <a:gd name="T6" fmla="*/ 1 w 13"/>
                <a:gd name="T7" fmla="*/ 0 h 24"/>
                <a:gd name="T8" fmla="*/ 1 w 13"/>
                <a:gd name="T9" fmla="*/ 0 h 24"/>
                <a:gd name="T10" fmla="*/ 1 w 13"/>
                <a:gd name="T11" fmla="*/ 0 h 24"/>
                <a:gd name="T12" fmla="*/ 0 w 13"/>
                <a:gd name="T13" fmla="*/ 0 h 24"/>
                <a:gd name="T14" fmla="*/ 1 w 13"/>
                <a:gd name="T15" fmla="*/ 0 h 24"/>
                <a:gd name="T16" fmla="*/ 1 w 13"/>
                <a:gd name="T17" fmla="*/ 0 h 24"/>
                <a:gd name="T18" fmla="*/ 1 w 13"/>
                <a:gd name="T19" fmla="*/ 0 h 24"/>
                <a:gd name="T20" fmla="*/ 1 w 13"/>
                <a:gd name="T21" fmla="*/ 0 h 24"/>
                <a:gd name="T22" fmla="*/ 1 w 13"/>
                <a:gd name="T23" fmla="*/ 0 h 2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3"/>
                <a:gd name="T37" fmla="*/ 0 h 24"/>
                <a:gd name="T38" fmla="*/ 13 w 13"/>
                <a:gd name="T39" fmla="*/ 24 h 24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3" h="24">
                  <a:moveTo>
                    <a:pt x="5" y="14"/>
                  </a:moveTo>
                  <a:lnTo>
                    <a:pt x="7" y="10"/>
                  </a:lnTo>
                  <a:lnTo>
                    <a:pt x="8" y="7"/>
                  </a:lnTo>
                  <a:lnTo>
                    <a:pt x="11" y="3"/>
                  </a:lnTo>
                  <a:lnTo>
                    <a:pt x="13" y="0"/>
                  </a:lnTo>
                  <a:lnTo>
                    <a:pt x="13" y="24"/>
                  </a:lnTo>
                  <a:lnTo>
                    <a:pt x="0" y="24"/>
                  </a:lnTo>
                  <a:lnTo>
                    <a:pt x="1" y="21"/>
                  </a:lnTo>
                  <a:lnTo>
                    <a:pt x="2" y="20"/>
                  </a:lnTo>
                  <a:lnTo>
                    <a:pt x="4" y="17"/>
                  </a:lnTo>
                  <a:lnTo>
                    <a:pt x="5" y="14"/>
                  </a:lnTo>
                  <a:close/>
                </a:path>
              </a:pathLst>
            </a:custGeom>
            <a:solidFill>
              <a:srgbClr val="FFCC66"/>
            </a:solidFill>
            <a:ln w="6350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20183" name="Freeform 47"/>
            <p:cNvSpPr>
              <a:spLocks/>
            </p:cNvSpPr>
            <p:nvPr/>
          </p:nvSpPr>
          <p:spPr bwMode="auto">
            <a:xfrm>
              <a:off x="1763" y="2272"/>
              <a:ext cx="34" cy="21"/>
            </a:xfrm>
            <a:custGeom>
              <a:avLst/>
              <a:gdLst>
                <a:gd name="T0" fmla="*/ 1 w 66"/>
                <a:gd name="T1" fmla="*/ 0 h 42"/>
                <a:gd name="T2" fmla="*/ 1 w 66"/>
                <a:gd name="T3" fmla="*/ 1 h 42"/>
                <a:gd name="T4" fmla="*/ 1 w 66"/>
                <a:gd name="T5" fmla="*/ 1 h 42"/>
                <a:gd name="T6" fmla="*/ 1 w 66"/>
                <a:gd name="T7" fmla="*/ 1 h 42"/>
                <a:gd name="T8" fmla="*/ 1 w 66"/>
                <a:gd name="T9" fmla="*/ 1 h 42"/>
                <a:gd name="T10" fmla="*/ 1 w 66"/>
                <a:gd name="T11" fmla="*/ 1 h 42"/>
                <a:gd name="T12" fmla="*/ 1 w 66"/>
                <a:gd name="T13" fmla="*/ 1 h 42"/>
                <a:gd name="T14" fmla="*/ 1 w 66"/>
                <a:gd name="T15" fmla="*/ 1 h 42"/>
                <a:gd name="T16" fmla="*/ 1 w 66"/>
                <a:gd name="T17" fmla="*/ 1 h 42"/>
                <a:gd name="T18" fmla="*/ 1 w 66"/>
                <a:gd name="T19" fmla="*/ 1 h 42"/>
                <a:gd name="T20" fmla="*/ 1 w 66"/>
                <a:gd name="T21" fmla="*/ 1 h 42"/>
                <a:gd name="T22" fmla="*/ 1 w 66"/>
                <a:gd name="T23" fmla="*/ 1 h 42"/>
                <a:gd name="T24" fmla="*/ 1 w 66"/>
                <a:gd name="T25" fmla="*/ 1 h 42"/>
                <a:gd name="T26" fmla="*/ 0 w 66"/>
                <a:gd name="T27" fmla="*/ 0 h 42"/>
                <a:gd name="T28" fmla="*/ 1 w 66"/>
                <a:gd name="T29" fmla="*/ 0 h 42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66"/>
                <a:gd name="T46" fmla="*/ 0 h 42"/>
                <a:gd name="T47" fmla="*/ 66 w 66"/>
                <a:gd name="T48" fmla="*/ 42 h 42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66" h="42">
                  <a:moveTo>
                    <a:pt x="66" y="0"/>
                  </a:moveTo>
                  <a:lnTo>
                    <a:pt x="66" y="42"/>
                  </a:lnTo>
                  <a:lnTo>
                    <a:pt x="64" y="42"/>
                  </a:lnTo>
                  <a:lnTo>
                    <a:pt x="61" y="42"/>
                  </a:lnTo>
                  <a:lnTo>
                    <a:pt x="58" y="42"/>
                  </a:lnTo>
                  <a:lnTo>
                    <a:pt x="55" y="40"/>
                  </a:lnTo>
                  <a:lnTo>
                    <a:pt x="47" y="37"/>
                  </a:lnTo>
                  <a:lnTo>
                    <a:pt x="39" y="33"/>
                  </a:lnTo>
                  <a:lnTo>
                    <a:pt x="30" y="29"/>
                  </a:lnTo>
                  <a:lnTo>
                    <a:pt x="23" y="25"/>
                  </a:lnTo>
                  <a:lnTo>
                    <a:pt x="16" y="19"/>
                  </a:lnTo>
                  <a:lnTo>
                    <a:pt x="11" y="14"/>
                  </a:lnTo>
                  <a:lnTo>
                    <a:pt x="5" y="7"/>
                  </a:lnTo>
                  <a:lnTo>
                    <a:pt x="0" y="0"/>
                  </a:lnTo>
                  <a:lnTo>
                    <a:pt x="66" y="0"/>
                  </a:lnTo>
                  <a:close/>
                </a:path>
              </a:pathLst>
            </a:custGeom>
            <a:solidFill>
              <a:srgbClr val="FFCC66"/>
            </a:solidFill>
            <a:ln w="6350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20184" name="Freeform 48"/>
            <p:cNvSpPr>
              <a:spLocks/>
            </p:cNvSpPr>
            <p:nvPr/>
          </p:nvSpPr>
          <p:spPr bwMode="auto">
            <a:xfrm>
              <a:off x="1817" y="2272"/>
              <a:ext cx="17" cy="18"/>
            </a:xfrm>
            <a:custGeom>
              <a:avLst/>
              <a:gdLst>
                <a:gd name="T0" fmla="*/ 0 w 35"/>
                <a:gd name="T1" fmla="*/ 0 h 36"/>
                <a:gd name="T2" fmla="*/ 0 w 35"/>
                <a:gd name="T3" fmla="*/ 0 h 36"/>
                <a:gd name="T4" fmla="*/ 0 w 35"/>
                <a:gd name="T5" fmla="*/ 1 h 36"/>
                <a:gd name="T6" fmla="*/ 0 w 35"/>
                <a:gd name="T7" fmla="*/ 1 h 36"/>
                <a:gd name="T8" fmla="*/ 0 w 35"/>
                <a:gd name="T9" fmla="*/ 1 h 36"/>
                <a:gd name="T10" fmla="*/ 0 w 35"/>
                <a:gd name="T11" fmla="*/ 1 h 36"/>
                <a:gd name="T12" fmla="*/ 0 w 35"/>
                <a:gd name="T13" fmla="*/ 0 h 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5"/>
                <a:gd name="T22" fmla="*/ 0 h 36"/>
                <a:gd name="T23" fmla="*/ 35 w 35"/>
                <a:gd name="T24" fmla="*/ 36 h 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5" h="36">
                  <a:moveTo>
                    <a:pt x="0" y="0"/>
                  </a:moveTo>
                  <a:lnTo>
                    <a:pt x="35" y="0"/>
                  </a:lnTo>
                  <a:lnTo>
                    <a:pt x="29" y="11"/>
                  </a:lnTo>
                  <a:lnTo>
                    <a:pt x="21" y="21"/>
                  </a:lnTo>
                  <a:lnTo>
                    <a:pt x="11" y="29"/>
                  </a:lnTo>
                  <a:lnTo>
                    <a:pt x="0" y="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C66"/>
            </a:solidFill>
            <a:ln w="6350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20185" name="Freeform 49"/>
            <p:cNvSpPr>
              <a:spLocks/>
            </p:cNvSpPr>
            <p:nvPr/>
          </p:nvSpPr>
          <p:spPr bwMode="auto">
            <a:xfrm>
              <a:off x="1817" y="2233"/>
              <a:ext cx="19" cy="18"/>
            </a:xfrm>
            <a:custGeom>
              <a:avLst/>
              <a:gdLst>
                <a:gd name="T0" fmla="*/ 0 w 39"/>
                <a:gd name="T1" fmla="*/ 0 h 38"/>
                <a:gd name="T2" fmla="*/ 0 w 39"/>
                <a:gd name="T3" fmla="*/ 0 h 38"/>
                <a:gd name="T4" fmla="*/ 0 w 39"/>
                <a:gd name="T5" fmla="*/ 0 h 38"/>
                <a:gd name="T6" fmla="*/ 0 w 39"/>
                <a:gd name="T7" fmla="*/ 0 h 38"/>
                <a:gd name="T8" fmla="*/ 0 w 39"/>
                <a:gd name="T9" fmla="*/ 0 h 38"/>
                <a:gd name="T10" fmla="*/ 0 w 39"/>
                <a:gd name="T11" fmla="*/ 0 h 38"/>
                <a:gd name="T12" fmla="*/ 0 w 39"/>
                <a:gd name="T13" fmla="*/ 0 h 38"/>
                <a:gd name="T14" fmla="*/ 0 w 39"/>
                <a:gd name="T15" fmla="*/ 0 h 38"/>
                <a:gd name="T16" fmla="*/ 0 w 39"/>
                <a:gd name="T17" fmla="*/ 0 h 38"/>
                <a:gd name="T18" fmla="*/ 0 w 39"/>
                <a:gd name="T19" fmla="*/ 0 h 38"/>
                <a:gd name="T20" fmla="*/ 0 w 39"/>
                <a:gd name="T21" fmla="*/ 0 h 3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9"/>
                <a:gd name="T34" fmla="*/ 0 h 38"/>
                <a:gd name="T35" fmla="*/ 39 w 39"/>
                <a:gd name="T36" fmla="*/ 38 h 38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9" h="38">
                  <a:moveTo>
                    <a:pt x="0" y="38"/>
                  </a:moveTo>
                  <a:lnTo>
                    <a:pt x="0" y="0"/>
                  </a:lnTo>
                  <a:lnTo>
                    <a:pt x="14" y="6"/>
                  </a:lnTo>
                  <a:lnTo>
                    <a:pt x="25" y="14"/>
                  </a:lnTo>
                  <a:lnTo>
                    <a:pt x="33" y="25"/>
                  </a:lnTo>
                  <a:lnTo>
                    <a:pt x="39" y="38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FFCC66"/>
            </a:solidFill>
            <a:ln w="6350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20186" name="Freeform 50"/>
            <p:cNvSpPr>
              <a:spLocks/>
            </p:cNvSpPr>
            <p:nvPr/>
          </p:nvSpPr>
          <p:spPr bwMode="auto">
            <a:xfrm>
              <a:off x="1817" y="2185"/>
              <a:ext cx="76" cy="66"/>
            </a:xfrm>
            <a:custGeom>
              <a:avLst/>
              <a:gdLst>
                <a:gd name="T0" fmla="*/ 0 w 153"/>
                <a:gd name="T1" fmla="*/ 1 h 132"/>
                <a:gd name="T2" fmla="*/ 0 w 153"/>
                <a:gd name="T3" fmla="*/ 1 h 132"/>
                <a:gd name="T4" fmla="*/ 0 w 153"/>
                <a:gd name="T5" fmla="*/ 1 h 132"/>
                <a:gd name="T6" fmla="*/ 0 w 153"/>
                <a:gd name="T7" fmla="*/ 1 h 132"/>
                <a:gd name="T8" fmla="*/ 0 w 153"/>
                <a:gd name="T9" fmla="*/ 1 h 132"/>
                <a:gd name="T10" fmla="*/ 0 w 153"/>
                <a:gd name="T11" fmla="*/ 1 h 132"/>
                <a:gd name="T12" fmla="*/ 0 w 153"/>
                <a:gd name="T13" fmla="*/ 1 h 132"/>
                <a:gd name="T14" fmla="*/ 0 w 153"/>
                <a:gd name="T15" fmla="*/ 1 h 132"/>
                <a:gd name="T16" fmla="*/ 0 w 153"/>
                <a:gd name="T17" fmla="*/ 1 h 132"/>
                <a:gd name="T18" fmla="*/ 0 w 153"/>
                <a:gd name="T19" fmla="*/ 1 h 132"/>
                <a:gd name="T20" fmla="*/ 0 w 153"/>
                <a:gd name="T21" fmla="*/ 1 h 132"/>
                <a:gd name="T22" fmla="*/ 0 w 153"/>
                <a:gd name="T23" fmla="*/ 1 h 132"/>
                <a:gd name="T24" fmla="*/ 0 w 153"/>
                <a:gd name="T25" fmla="*/ 1 h 132"/>
                <a:gd name="T26" fmla="*/ 0 w 153"/>
                <a:gd name="T27" fmla="*/ 0 h 132"/>
                <a:gd name="T28" fmla="*/ 0 w 153"/>
                <a:gd name="T29" fmla="*/ 0 h 132"/>
                <a:gd name="T30" fmla="*/ 0 w 153"/>
                <a:gd name="T31" fmla="*/ 1 h 132"/>
                <a:gd name="T32" fmla="*/ 0 w 153"/>
                <a:gd name="T33" fmla="*/ 1 h 132"/>
                <a:gd name="T34" fmla="*/ 0 w 153"/>
                <a:gd name="T35" fmla="*/ 1 h 132"/>
                <a:gd name="T36" fmla="*/ 0 w 153"/>
                <a:gd name="T37" fmla="*/ 1 h 132"/>
                <a:gd name="T38" fmla="*/ 0 w 153"/>
                <a:gd name="T39" fmla="*/ 1 h 132"/>
                <a:gd name="T40" fmla="*/ 0 w 153"/>
                <a:gd name="T41" fmla="*/ 1 h 132"/>
                <a:gd name="T42" fmla="*/ 0 w 153"/>
                <a:gd name="T43" fmla="*/ 1 h 132"/>
                <a:gd name="T44" fmla="*/ 0 w 153"/>
                <a:gd name="T45" fmla="*/ 1 h 132"/>
                <a:gd name="T46" fmla="*/ 0 w 153"/>
                <a:gd name="T47" fmla="*/ 1 h 132"/>
                <a:gd name="T48" fmla="*/ 0 w 153"/>
                <a:gd name="T49" fmla="*/ 1 h 132"/>
                <a:gd name="T50" fmla="*/ 0 w 153"/>
                <a:gd name="T51" fmla="*/ 1 h 132"/>
                <a:gd name="T52" fmla="*/ 0 w 153"/>
                <a:gd name="T53" fmla="*/ 1 h 132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153"/>
                <a:gd name="T82" fmla="*/ 0 h 132"/>
                <a:gd name="T83" fmla="*/ 153 w 153"/>
                <a:gd name="T84" fmla="*/ 132 h 132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153" h="132">
                  <a:moveTo>
                    <a:pt x="79" y="132"/>
                  </a:moveTo>
                  <a:lnTo>
                    <a:pt x="76" y="118"/>
                  </a:lnTo>
                  <a:lnTo>
                    <a:pt x="71" y="105"/>
                  </a:lnTo>
                  <a:lnTo>
                    <a:pt x="65" y="94"/>
                  </a:lnTo>
                  <a:lnTo>
                    <a:pt x="57" y="83"/>
                  </a:lnTo>
                  <a:lnTo>
                    <a:pt x="47" y="73"/>
                  </a:lnTo>
                  <a:lnTo>
                    <a:pt x="36" y="65"/>
                  </a:lnTo>
                  <a:lnTo>
                    <a:pt x="25" y="59"/>
                  </a:lnTo>
                  <a:lnTo>
                    <a:pt x="11" y="54"/>
                  </a:lnTo>
                  <a:lnTo>
                    <a:pt x="8" y="54"/>
                  </a:lnTo>
                  <a:lnTo>
                    <a:pt x="5" y="52"/>
                  </a:lnTo>
                  <a:lnTo>
                    <a:pt x="3" y="52"/>
                  </a:lnTo>
                  <a:lnTo>
                    <a:pt x="0" y="52"/>
                  </a:lnTo>
                  <a:lnTo>
                    <a:pt x="0" y="0"/>
                  </a:lnTo>
                  <a:lnTo>
                    <a:pt x="10" y="0"/>
                  </a:lnTo>
                  <a:lnTo>
                    <a:pt x="18" y="1"/>
                  </a:lnTo>
                  <a:lnTo>
                    <a:pt x="26" y="2"/>
                  </a:lnTo>
                  <a:lnTo>
                    <a:pt x="36" y="4"/>
                  </a:lnTo>
                  <a:lnTo>
                    <a:pt x="58" y="12"/>
                  </a:lnTo>
                  <a:lnTo>
                    <a:pt x="78" y="23"/>
                  </a:lnTo>
                  <a:lnTo>
                    <a:pt x="97" y="36"/>
                  </a:lnTo>
                  <a:lnTo>
                    <a:pt x="113" y="52"/>
                  </a:lnTo>
                  <a:lnTo>
                    <a:pt x="126" y="69"/>
                  </a:lnTo>
                  <a:lnTo>
                    <a:pt x="138" y="89"/>
                  </a:lnTo>
                  <a:lnTo>
                    <a:pt x="147" y="110"/>
                  </a:lnTo>
                  <a:lnTo>
                    <a:pt x="153" y="132"/>
                  </a:lnTo>
                  <a:lnTo>
                    <a:pt x="79" y="132"/>
                  </a:lnTo>
                  <a:close/>
                </a:path>
              </a:pathLst>
            </a:custGeom>
            <a:solidFill>
              <a:srgbClr val="FFCC66"/>
            </a:solidFill>
            <a:ln w="6350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20187" name="Freeform 51"/>
            <p:cNvSpPr>
              <a:spLocks/>
            </p:cNvSpPr>
            <p:nvPr/>
          </p:nvSpPr>
          <p:spPr bwMode="auto">
            <a:xfrm>
              <a:off x="1665" y="2074"/>
              <a:ext cx="132" cy="177"/>
            </a:xfrm>
            <a:custGeom>
              <a:avLst/>
              <a:gdLst>
                <a:gd name="T0" fmla="*/ 1 w 264"/>
                <a:gd name="T1" fmla="*/ 1 h 354"/>
                <a:gd name="T2" fmla="*/ 1 w 264"/>
                <a:gd name="T3" fmla="*/ 1 h 354"/>
                <a:gd name="T4" fmla="*/ 1 w 264"/>
                <a:gd name="T5" fmla="*/ 1 h 354"/>
                <a:gd name="T6" fmla="*/ 1 w 264"/>
                <a:gd name="T7" fmla="*/ 1 h 354"/>
                <a:gd name="T8" fmla="*/ 1 w 264"/>
                <a:gd name="T9" fmla="*/ 1 h 354"/>
                <a:gd name="T10" fmla="*/ 1 w 264"/>
                <a:gd name="T11" fmla="*/ 1 h 354"/>
                <a:gd name="T12" fmla="*/ 1 w 264"/>
                <a:gd name="T13" fmla="*/ 1 h 354"/>
                <a:gd name="T14" fmla="*/ 1 w 264"/>
                <a:gd name="T15" fmla="*/ 1 h 354"/>
                <a:gd name="T16" fmla="*/ 1 w 264"/>
                <a:gd name="T17" fmla="*/ 1 h 354"/>
                <a:gd name="T18" fmla="*/ 1 w 264"/>
                <a:gd name="T19" fmla="*/ 1 h 354"/>
                <a:gd name="T20" fmla="*/ 1 w 264"/>
                <a:gd name="T21" fmla="*/ 1 h 354"/>
                <a:gd name="T22" fmla="*/ 1 w 264"/>
                <a:gd name="T23" fmla="*/ 1 h 354"/>
                <a:gd name="T24" fmla="*/ 1 w 264"/>
                <a:gd name="T25" fmla="*/ 1 h 354"/>
                <a:gd name="T26" fmla="*/ 1 w 264"/>
                <a:gd name="T27" fmla="*/ 1 h 354"/>
                <a:gd name="T28" fmla="*/ 1 w 264"/>
                <a:gd name="T29" fmla="*/ 1 h 354"/>
                <a:gd name="T30" fmla="*/ 1 w 264"/>
                <a:gd name="T31" fmla="*/ 1 h 354"/>
                <a:gd name="T32" fmla="*/ 1 w 264"/>
                <a:gd name="T33" fmla="*/ 0 h 354"/>
                <a:gd name="T34" fmla="*/ 1 w 264"/>
                <a:gd name="T35" fmla="*/ 1 h 354"/>
                <a:gd name="T36" fmla="*/ 1 w 264"/>
                <a:gd name="T37" fmla="*/ 1 h 354"/>
                <a:gd name="T38" fmla="*/ 1 w 264"/>
                <a:gd name="T39" fmla="*/ 1 h 354"/>
                <a:gd name="T40" fmla="*/ 1 w 264"/>
                <a:gd name="T41" fmla="*/ 1 h 354"/>
                <a:gd name="T42" fmla="*/ 1 w 264"/>
                <a:gd name="T43" fmla="*/ 1 h 354"/>
                <a:gd name="T44" fmla="*/ 1 w 264"/>
                <a:gd name="T45" fmla="*/ 1 h 354"/>
                <a:gd name="T46" fmla="*/ 1 w 264"/>
                <a:gd name="T47" fmla="*/ 1 h 354"/>
                <a:gd name="T48" fmla="*/ 1 w 264"/>
                <a:gd name="T49" fmla="*/ 1 h 354"/>
                <a:gd name="T50" fmla="*/ 1 w 264"/>
                <a:gd name="T51" fmla="*/ 1 h 354"/>
                <a:gd name="T52" fmla="*/ 1 w 264"/>
                <a:gd name="T53" fmla="*/ 1 h 354"/>
                <a:gd name="T54" fmla="*/ 1 w 264"/>
                <a:gd name="T55" fmla="*/ 1 h 354"/>
                <a:gd name="T56" fmla="*/ 1 w 264"/>
                <a:gd name="T57" fmla="*/ 1 h 354"/>
                <a:gd name="T58" fmla="*/ 1 w 264"/>
                <a:gd name="T59" fmla="*/ 1 h 354"/>
                <a:gd name="T60" fmla="*/ 1 w 264"/>
                <a:gd name="T61" fmla="*/ 1 h 354"/>
                <a:gd name="T62" fmla="*/ 0 w 264"/>
                <a:gd name="T63" fmla="*/ 1 h 354"/>
                <a:gd name="T64" fmla="*/ 0 w 264"/>
                <a:gd name="T65" fmla="*/ 1 h 354"/>
                <a:gd name="T66" fmla="*/ 1 w 264"/>
                <a:gd name="T67" fmla="*/ 1 h 354"/>
                <a:gd name="T68" fmla="*/ 1 w 264"/>
                <a:gd name="T69" fmla="*/ 1 h 354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264"/>
                <a:gd name="T106" fmla="*/ 0 h 354"/>
                <a:gd name="T107" fmla="*/ 264 w 264"/>
                <a:gd name="T108" fmla="*/ 354 h 354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264" h="354">
                  <a:moveTo>
                    <a:pt x="10" y="247"/>
                  </a:moveTo>
                  <a:lnTo>
                    <a:pt x="18" y="222"/>
                  </a:lnTo>
                  <a:lnTo>
                    <a:pt x="26" y="196"/>
                  </a:lnTo>
                  <a:lnTo>
                    <a:pt x="38" y="174"/>
                  </a:lnTo>
                  <a:lnTo>
                    <a:pt x="49" y="152"/>
                  </a:lnTo>
                  <a:lnTo>
                    <a:pt x="61" y="131"/>
                  </a:lnTo>
                  <a:lnTo>
                    <a:pt x="75" y="111"/>
                  </a:lnTo>
                  <a:lnTo>
                    <a:pt x="90" y="95"/>
                  </a:lnTo>
                  <a:lnTo>
                    <a:pt x="106" y="78"/>
                  </a:lnTo>
                  <a:lnTo>
                    <a:pt x="124" y="63"/>
                  </a:lnTo>
                  <a:lnTo>
                    <a:pt x="141" y="49"/>
                  </a:lnTo>
                  <a:lnTo>
                    <a:pt x="160" y="38"/>
                  </a:lnTo>
                  <a:lnTo>
                    <a:pt x="180" y="26"/>
                  </a:lnTo>
                  <a:lnTo>
                    <a:pt x="199" y="18"/>
                  </a:lnTo>
                  <a:lnTo>
                    <a:pt x="221" y="10"/>
                  </a:lnTo>
                  <a:lnTo>
                    <a:pt x="242" y="4"/>
                  </a:lnTo>
                  <a:lnTo>
                    <a:pt x="264" y="0"/>
                  </a:lnTo>
                  <a:lnTo>
                    <a:pt x="264" y="187"/>
                  </a:lnTo>
                  <a:lnTo>
                    <a:pt x="244" y="194"/>
                  </a:lnTo>
                  <a:lnTo>
                    <a:pt x="224" y="203"/>
                  </a:lnTo>
                  <a:lnTo>
                    <a:pt x="206" y="215"/>
                  </a:lnTo>
                  <a:lnTo>
                    <a:pt x="189" y="228"/>
                  </a:lnTo>
                  <a:lnTo>
                    <a:pt x="175" y="245"/>
                  </a:lnTo>
                  <a:lnTo>
                    <a:pt x="163" y="263"/>
                  </a:lnTo>
                  <a:lnTo>
                    <a:pt x="152" y="283"/>
                  </a:lnTo>
                  <a:lnTo>
                    <a:pt x="145" y="305"/>
                  </a:lnTo>
                  <a:lnTo>
                    <a:pt x="142" y="318"/>
                  </a:lnTo>
                  <a:lnTo>
                    <a:pt x="141" y="330"/>
                  </a:lnTo>
                  <a:lnTo>
                    <a:pt x="141" y="343"/>
                  </a:lnTo>
                  <a:lnTo>
                    <a:pt x="141" y="354"/>
                  </a:lnTo>
                  <a:lnTo>
                    <a:pt x="3" y="354"/>
                  </a:lnTo>
                  <a:lnTo>
                    <a:pt x="0" y="327"/>
                  </a:lnTo>
                  <a:lnTo>
                    <a:pt x="0" y="301"/>
                  </a:lnTo>
                  <a:lnTo>
                    <a:pt x="4" y="273"/>
                  </a:lnTo>
                  <a:lnTo>
                    <a:pt x="10" y="247"/>
                  </a:lnTo>
                  <a:close/>
                </a:path>
              </a:pathLst>
            </a:custGeom>
            <a:solidFill>
              <a:srgbClr val="FFCC66"/>
            </a:solidFill>
            <a:ln w="6350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20188" name="Freeform 52"/>
            <p:cNvSpPr>
              <a:spLocks/>
            </p:cNvSpPr>
            <p:nvPr/>
          </p:nvSpPr>
          <p:spPr bwMode="auto">
            <a:xfrm>
              <a:off x="1670" y="2272"/>
              <a:ext cx="127" cy="94"/>
            </a:xfrm>
            <a:custGeom>
              <a:avLst/>
              <a:gdLst>
                <a:gd name="T0" fmla="*/ 1 w 253"/>
                <a:gd name="T1" fmla="*/ 1 h 186"/>
                <a:gd name="T2" fmla="*/ 1 w 253"/>
                <a:gd name="T3" fmla="*/ 1 h 186"/>
                <a:gd name="T4" fmla="*/ 1 w 253"/>
                <a:gd name="T5" fmla="*/ 1 h 186"/>
                <a:gd name="T6" fmla="*/ 1 w 253"/>
                <a:gd name="T7" fmla="*/ 1 h 186"/>
                <a:gd name="T8" fmla="*/ 1 w 253"/>
                <a:gd name="T9" fmla="*/ 1 h 186"/>
                <a:gd name="T10" fmla="*/ 1 w 253"/>
                <a:gd name="T11" fmla="*/ 1 h 186"/>
                <a:gd name="T12" fmla="*/ 1 w 253"/>
                <a:gd name="T13" fmla="*/ 1 h 186"/>
                <a:gd name="T14" fmla="*/ 1 w 253"/>
                <a:gd name="T15" fmla="*/ 1 h 186"/>
                <a:gd name="T16" fmla="*/ 0 w 253"/>
                <a:gd name="T17" fmla="*/ 0 h 186"/>
                <a:gd name="T18" fmla="*/ 1 w 253"/>
                <a:gd name="T19" fmla="*/ 0 h 186"/>
                <a:gd name="T20" fmla="*/ 1 w 253"/>
                <a:gd name="T21" fmla="*/ 1 h 186"/>
                <a:gd name="T22" fmla="*/ 1 w 253"/>
                <a:gd name="T23" fmla="*/ 1 h 186"/>
                <a:gd name="T24" fmla="*/ 1 w 253"/>
                <a:gd name="T25" fmla="*/ 1 h 186"/>
                <a:gd name="T26" fmla="*/ 1 w 253"/>
                <a:gd name="T27" fmla="*/ 1 h 186"/>
                <a:gd name="T28" fmla="*/ 1 w 253"/>
                <a:gd name="T29" fmla="*/ 1 h 186"/>
                <a:gd name="T30" fmla="*/ 1 w 253"/>
                <a:gd name="T31" fmla="*/ 1 h 186"/>
                <a:gd name="T32" fmla="*/ 1 w 253"/>
                <a:gd name="T33" fmla="*/ 1 h 186"/>
                <a:gd name="T34" fmla="*/ 1 w 253"/>
                <a:gd name="T35" fmla="*/ 1 h 186"/>
                <a:gd name="T36" fmla="*/ 1 w 253"/>
                <a:gd name="T37" fmla="*/ 1 h 186"/>
                <a:gd name="T38" fmla="*/ 1 w 253"/>
                <a:gd name="T39" fmla="*/ 1 h 186"/>
                <a:gd name="T40" fmla="*/ 1 w 253"/>
                <a:gd name="T41" fmla="*/ 1 h 186"/>
                <a:gd name="T42" fmla="*/ 1 w 253"/>
                <a:gd name="T43" fmla="*/ 1 h 186"/>
                <a:gd name="T44" fmla="*/ 1 w 253"/>
                <a:gd name="T45" fmla="*/ 1 h 186"/>
                <a:gd name="T46" fmla="*/ 1 w 253"/>
                <a:gd name="T47" fmla="*/ 1 h 186"/>
                <a:gd name="T48" fmla="*/ 1 w 253"/>
                <a:gd name="T49" fmla="*/ 1 h 186"/>
                <a:gd name="T50" fmla="*/ 1 w 253"/>
                <a:gd name="T51" fmla="*/ 1 h 186"/>
                <a:gd name="T52" fmla="*/ 1 w 253"/>
                <a:gd name="T53" fmla="*/ 1 h 186"/>
                <a:gd name="T54" fmla="*/ 1 w 253"/>
                <a:gd name="T55" fmla="*/ 1 h 186"/>
                <a:gd name="T56" fmla="*/ 1 w 253"/>
                <a:gd name="T57" fmla="*/ 1 h 186"/>
                <a:gd name="T58" fmla="*/ 1 w 253"/>
                <a:gd name="T59" fmla="*/ 1 h 186"/>
                <a:gd name="T60" fmla="*/ 1 w 253"/>
                <a:gd name="T61" fmla="*/ 1 h 18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253"/>
                <a:gd name="T94" fmla="*/ 0 h 186"/>
                <a:gd name="T95" fmla="*/ 253 w 253"/>
                <a:gd name="T96" fmla="*/ 186 h 18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253" h="186">
                  <a:moveTo>
                    <a:pt x="187" y="179"/>
                  </a:moveTo>
                  <a:lnTo>
                    <a:pt x="153" y="168"/>
                  </a:lnTo>
                  <a:lnTo>
                    <a:pt x="123" y="153"/>
                  </a:lnTo>
                  <a:lnTo>
                    <a:pt x="95" y="134"/>
                  </a:lnTo>
                  <a:lnTo>
                    <a:pt x="68" y="111"/>
                  </a:lnTo>
                  <a:lnTo>
                    <a:pt x="46" y="86"/>
                  </a:lnTo>
                  <a:lnTo>
                    <a:pt x="28" y="60"/>
                  </a:lnTo>
                  <a:lnTo>
                    <a:pt x="13" y="30"/>
                  </a:lnTo>
                  <a:lnTo>
                    <a:pt x="0" y="0"/>
                  </a:lnTo>
                  <a:lnTo>
                    <a:pt x="139" y="0"/>
                  </a:lnTo>
                  <a:lnTo>
                    <a:pt x="146" y="14"/>
                  </a:lnTo>
                  <a:lnTo>
                    <a:pt x="155" y="26"/>
                  </a:lnTo>
                  <a:lnTo>
                    <a:pt x="164" y="39"/>
                  </a:lnTo>
                  <a:lnTo>
                    <a:pt x="176" y="50"/>
                  </a:lnTo>
                  <a:lnTo>
                    <a:pt x="188" y="60"/>
                  </a:lnTo>
                  <a:lnTo>
                    <a:pt x="201" y="68"/>
                  </a:lnTo>
                  <a:lnTo>
                    <a:pt x="216" y="75"/>
                  </a:lnTo>
                  <a:lnTo>
                    <a:pt x="231" y="81"/>
                  </a:lnTo>
                  <a:lnTo>
                    <a:pt x="237" y="82"/>
                  </a:lnTo>
                  <a:lnTo>
                    <a:pt x="242" y="82"/>
                  </a:lnTo>
                  <a:lnTo>
                    <a:pt x="248" y="82"/>
                  </a:lnTo>
                  <a:lnTo>
                    <a:pt x="253" y="82"/>
                  </a:lnTo>
                  <a:lnTo>
                    <a:pt x="253" y="186"/>
                  </a:lnTo>
                  <a:lnTo>
                    <a:pt x="245" y="186"/>
                  </a:lnTo>
                  <a:lnTo>
                    <a:pt x="237" y="186"/>
                  </a:lnTo>
                  <a:lnTo>
                    <a:pt x="228" y="186"/>
                  </a:lnTo>
                  <a:lnTo>
                    <a:pt x="220" y="185"/>
                  </a:lnTo>
                  <a:lnTo>
                    <a:pt x="212" y="185"/>
                  </a:lnTo>
                  <a:lnTo>
                    <a:pt x="203" y="184"/>
                  </a:lnTo>
                  <a:lnTo>
                    <a:pt x="195" y="181"/>
                  </a:lnTo>
                  <a:lnTo>
                    <a:pt x="187" y="179"/>
                  </a:lnTo>
                  <a:close/>
                </a:path>
              </a:pathLst>
            </a:custGeom>
            <a:solidFill>
              <a:srgbClr val="FFCC66"/>
            </a:solidFill>
            <a:ln w="6350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20189" name="Freeform 53"/>
            <p:cNvSpPr>
              <a:spLocks/>
            </p:cNvSpPr>
            <p:nvPr/>
          </p:nvSpPr>
          <p:spPr bwMode="auto">
            <a:xfrm>
              <a:off x="1817" y="2272"/>
              <a:ext cx="78" cy="90"/>
            </a:xfrm>
            <a:custGeom>
              <a:avLst/>
              <a:gdLst>
                <a:gd name="T0" fmla="*/ 1 w 156"/>
                <a:gd name="T1" fmla="*/ 1 h 179"/>
                <a:gd name="T2" fmla="*/ 1 w 156"/>
                <a:gd name="T3" fmla="*/ 1 h 179"/>
                <a:gd name="T4" fmla="*/ 1 w 156"/>
                <a:gd name="T5" fmla="*/ 1 h 179"/>
                <a:gd name="T6" fmla="*/ 1 w 156"/>
                <a:gd name="T7" fmla="*/ 1 h 179"/>
                <a:gd name="T8" fmla="*/ 1 w 156"/>
                <a:gd name="T9" fmla="*/ 1 h 179"/>
                <a:gd name="T10" fmla="*/ 1 w 156"/>
                <a:gd name="T11" fmla="*/ 1 h 179"/>
                <a:gd name="T12" fmla="*/ 1 w 156"/>
                <a:gd name="T13" fmla="*/ 1 h 179"/>
                <a:gd name="T14" fmla="*/ 1 w 156"/>
                <a:gd name="T15" fmla="*/ 1 h 179"/>
                <a:gd name="T16" fmla="*/ 0 w 156"/>
                <a:gd name="T17" fmla="*/ 1 h 179"/>
                <a:gd name="T18" fmla="*/ 0 w 156"/>
                <a:gd name="T19" fmla="*/ 1 h 179"/>
                <a:gd name="T20" fmla="*/ 1 w 156"/>
                <a:gd name="T21" fmla="*/ 1 h 179"/>
                <a:gd name="T22" fmla="*/ 1 w 156"/>
                <a:gd name="T23" fmla="*/ 1 h 179"/>
                <a:gd name="T24" fmla="*/ 1 w 156"/>
                <a:gd name="T25" fmla="*/ 1 h 179"/>
                <a:gd name="T26" fmla="*/ 1 w 156"/>
                <a:gd name="T27" fmla="*/ 1 h 179"/>
                <a:gd name="T28" fmla="*/ 1 w 156"/>
                <a:gd name="T29" fmla="*/ 1 h 179"/>
                <a:gd name="T30" fmla="*/ 1 w 156"/>
                <a:gd name="T31" fmla="*/ 1 h 179"/>
                <a:gd name="T32" fmla="*/ 1 w 156"/>
                <a:gd name="T33" fmla="*/ 1 h 179"/>
                <a:gd name="T34" fmla="*/ 1 w 156"/>
                <a:gd name="T35" fmla="*/ 0 h 179"/>
                <a:gd name="T36" fmla="*/ 1 w 156"/>
                <a:gd name="T37" fmla="*/ 0 h 179"/>
                <a:gd name="T38" fmla="*/ 1 w 156"/>
                <a:gd name="T39" fmla="*/ 1 h 179"/>
                <a:gd name="T40" fmla="*/ 1 w 156"/>
                <a:gd name="T41" fmla="*/ 1 h 179"/>
                <a:gd name="T42" fmla="*/ 1 w 156"/>
                <a:gd name="T43" fmla="*/ 1 h 179"/>
                <a:gd name="T44" fmla="*/ 1 w 156"/>
                <a:gd name="T45" fmla="*/ 1 h 179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56"/>
                <a:gd name="T70" fmla="*/ 0 h 179"/>
                <a:gd name="T71" fmla="*/ 156 w 156"/>
                <a:gd name="T72" fmla="*/ 179 h 179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56" h="179">
                  <a:moveTo>
                    <a:pt x="150" y="32"/>
                  </a:moveTo>
                  <a:lnTo>
                    <a:pt x="140" y="60"/>
                  </a:lnTo>
                  <a:lnTo>
                    <a:pt x="128" y="85"/>
                  </a:lnTo>
                  <a:lnTo>
                    <a:pt x="111" y="107"/>
                  </a:lnTo>
                  <a:lnTo>
                    <a:pt x="93" y="127"/>
                  </a:lnTo>
                  <a:lnTo>
                    <a:pt x="72" y="145"/>
                  </a:lnTo>
                  <a:lnTo>
                    <a:pt x="50" y="160"/>
                  </a:lnTo>
                  <a:lnTo>
                    <a:pt x="25" y="171"/>
                  </a:lnTo>
                  <a:lnTo>
                    <a:pt x="0" y="179"/>
                  </a:lnTo>
                  <a:lnTo>
                    <a:pt x="0" y="79"/>
                  </a:lnTo>
                  <a:lnTo>
                    <a:pt x="14" y="74"/>
                  </a:lnTo>
                  <a:lnTo>
                    <a:pt x="26" y="68"/>
                  </a:lnTo>
                  <a:lnTo>
                    <a:pt x="37" y="60"/>
                  </a:lnTo>
                  <a:lnTo>
                    <a:pt x="49" y="50"/>
                  </a:lnTo>
                  <a:lnTo>
                    <a:pt x="58" y="39"/>
                  </a:lnTo>
                  <a:lnTo>
                    <a:pt x="67" y="28"/>
                  </a:lnTo>
                  <a:lnTo>
                    <a:pt x="72" y="14"/>
                  </a:lnTo>
                  <a:lnTo>
                    <a:pt x="78" y="0"/>
                  </a:lnTo>
                  <a:lnTo>
                    <a:pt x="156" y="0"/>
                  </a:lnTo>
                  <a:lnTo>
                    <a:pt x="154" y="7"/>
                  </a:lnTo>
                  <a:lnTo>
                    <a:pt x="153" y="15"/>
                  </a:lnTo>
                  <a:lnTo>
                    <a:pt x="152" y="23"/>
                  </a:lnTo>
                  <a:lnTo>
                    <a:pt x="150" y="32"/>
                  </a:lnTo>
                  <a:close/>
                </a:path>
              </a:pathLst>
            </a:custGeom>
            <a:solidFill>
              <a:srgbClr val="FFCC66"/>
            </a:solidFill>
            <a:ln w="6350">
              <a:solidFill>
                <a:srgbClr val="008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6" name="Group 60"/>
          <p:cNvGrpSpPr>
            <a:grpSpLocks/>
          </p:cNvGrpSpPr>
          <p:nvPr/>
        </p:nvGrpSpPr>
        <p:grpSpPr bwMode="auto">
          <a:xfrm>
            <a:off x="3132138" y="1673225"/>
            <a:ext cx="1509712" cy="1925638"/>
            <a:chOff x="1973" y="1054"/>
            <a:chExt cx="951" cy="1213"/>
          </a:xfrm>
        </p:grpSpPr>
        <p:sp>
          <p:nvSpPr>
            <p:cNvPr id="220176" name="Text Box 22"/>
            <p:cNvSpPr txBox="1">
              <a:spLocks noChangeArrowheads="1"/>
            </p:cNvSpPr>
            <p:nvPr/>
          </p:nvSpPr>
          <p:spPr bwMode="auto">
            <a:xfrm>
              <a:off x="2256" y="1979"/>
              <a:ext cx="50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2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外化</a:t>
              </a:r>
            </a:p>
          </p:txBody>
        </p:sp>
        <p:pic>
          <p:nvPicPr>
            <p:cNvPr id="220177" name="Picture 59" descr="AG00528_"/>
            <p:cNvPicPr>
              <a:picLocks noChangeAspect="1" noChangeArrowheads="1" noCrop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973" y="1054"/>
              <a:ext cx="951" cy="8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7" name="Group 62"/>
          <p:cNvGrpSpPr>
            <a:grpSpLocks/>
          </p:cNvGrpSpPr>
          <p:nvPr/>
        </p:nvGrpSpPr>
        <p:grpSpPr bwMode="auto">
          <a:xfrm>
            <a:off x="1376363" y="1493838"/>
            <a:ext cx="1206500" cy="2105025"/>
            <a:chOff x="867" y="941"/>
            <a:chExt cx="760" cy="1326"/>
          </a:xfrm>
        </p:grpSpPr>
        <p:sp>
          <p:nvSpPr>
            <p:cNvPr id="220174" name="Text Box 21"/>
            <p:cNvSpPr txBox="1">
              <a:spLocks noChangeArrowheads="1"/>
            </p:cNvSpPr>
            <p:nvPr/>
          </p:nvSpPr>
          <p:spPr bwMode="auto">
            <a:xfrm>
              <a:off x="935" y="1979"/>
              <a:ext cx="69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2400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社會化</a:t>
              </a:r>
            </a:p>
          </p:txBody>
        </p:sp>
        <p:pic>
          <p:nvPicPr>
            <p:cNvPr id="220175" name="Picture 61" descr="BD19564_"/>
            <p:cNvPicPr>
              <a:picLocks noChangeAspect="1" noChangeArrowheads="1" noCrop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867" y="941"/>
              <a:ext cx="732" cy="10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1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391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1" dur="2000" fill="hold"/>
                                        <p:tgtEl>
                                          <p:spTgt spid="13916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2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3" dur="2000" fill="hold"/>
                                        <p:tgtEl>
                                          <p:spTgt spid="13916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4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5" dur="2000" fill="hold"/>
                                        <p:tgtEl>
                                          <p:spTgt spid="13916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6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8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0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4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1621" grpId="0" animBg="1"/>
      <p:bldP spid="1391630" grpId="0" animBg="1"/>
      <p:bldP spid="139163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228D7D-7128-4981-BEC1-F3F92682CC61}" type="slidenum">
              <a:rPr lang="en-US" altLang="zh-TW" smtClean="0"/>
              <a:pPr>
                <a:defRPr/>
              </a:pPr>
              <a:t>5</a:t>
            </a:fld>
            <a:endParaRPr lang="en-US" altLang="zh-TW"/>
          </a:p>
        </p:txBody>
      </p:sp>
      <p:pic>
        <p:nvPicPr>
          <p:cNvPr id="1026" name="Picture 2" descr="C:\Documents and Settings\george lee\My Documents\My Cmaps\SKM\CPR新舊版.jpg"/>
          <p:cNvPicPr>
            <a:picLocks noGrp="1" noChangeAspect="1" noChangeArrowheads="1"/>
          </p:cNvPicPr>
          <p:nvPr>
            <p:ph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500042"/>
            <a:ext cx="8720055" cy="3740903"/>
          </a:xfrm>
          <a:prstGeom prst="rect">
            <a:avLst/>
          </a:prstGeom>
          <a:noFill/>
        </p:spPr>
      </p:pic>
      <p:sp>
        <p:nvSpPr>
          <p:cNvPr id="5" name="文字方塊 4"/>
          <p:cNvSpPr txBox="1"/>
          <p:nvPr/>
        </p:nvSpPr>
        <p:spPr>
          <a:xfrm>
            <a:off x="500034" y="4500570"/>
            <a:ext cx="8032968" cy="1200329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zh-TW" altLang="en-US" b="1" dirty="0" smtClean="0"/>
              <a:t>可確保氧氣帶到器官</a:t>
            </a:r>
          </a:p>
          <a:p>
            <a:r>
              <a:rPr lang="zh-TW" altLang="en-US" u="sng" dirty="0" smtClean="0"/>
              <a:t>美國</a:t>
            </a:r>
            <a:r>
              <a:rPr lang="zh-TW" altLang="en-US" dirty="0" smtClean="0"/>
              <a:t>心臟學會昨公布心肺復甦術</a:t>
            </a:r>
            <a:r>
              <a:rPr lang="en-US" altLang="zh-TW" dirty="0" smtClean="0"/>
              <a:t>(Cardiopulmonary Resuscitation</a:t>
            </a:r>
            <a:r>
              <a:rPr lang="zh-TW" altLang="en-US" dirty="0" smtClean="0"/>
              <a:t>，簡稱</a:t>
            </a:r>
            <a:r>
              <a:rPr lang="en-US" altLang="zh-TW" dirty="0" smtClean="0"/>
              <a:t>CPR)</a:t>
            </a:r>
          </a:p>
          <a:p>
            <a:r>
              <a:rPr lang="zh-TW" altLang="en-US" dirty="0" smtClean="0"/>
              <a:t>新版本，</a:t>
            </a:r>
            <a:r>
              <a:rPr lang="zh-TW" altLang="en-US" dirty="0" smtClean="0">
                <a:solidFill>
                  <a:srgbClr val="FFFF00"/>
                </a:solidFill>
              </a:rPr>
              <a:t>由現行先做呼吸道暢通，改成先壓胸三十下，以利快速壓擊心臟，讓</a:t>
            </a:r>
            <a:endParaRPr lang="en-US" altLang="zh-TW" dirty="0" smtClean="0">
              <a:solidFill>
                <a:srgbClr val="FFFF00"/>
              </a:solidFill>
            </a:endParaRPr>
          </a:p>
          <a:p>
            <a:r>
              <a:rPr lang="zh-TW" altLang="en-US" dirty="0" smtClean="0">
                <a:solidFill>
                  <a:srgbClr val="FFFF00"/>
                </a:solidFill>
              </a:rPr>
              <a:t>含氧血流可帶到各器官。</a:t>
            </a:r>
            <a:endParaRPr lang="zh-TW" alt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TW" dirty="0" smtClean="0"/>
              <a:t>知識的倫理規範</a:t>
            </a:r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2900" dirty="0" smtClean="0"/>
              <a:t>荀子在解弊篇中說到：「故治之要在於知道。人何以知道？曰：心。心何以知？曰：虛壹而靜。」</a:t>
            </a:r>
            <a:endParaRPr lang="en-US" altLang="zh-TW" sz="2900" dirty="0" smtClean="0"/>
          </a:p>
          <a:p>
            <a:r>
              <a:rPr lang="zh-TW" altLang="en-US" sz="2900" dirty="0" smtClean="0"/>
              <a:t>荀子認為治理天下的關鍵在於了解「道」。但人如何認識「道」的存在呢？荀子認為要從「心」去認識。但是如何認識自己的心呢？</a:t>
            </a:r>
            <a:endParaRPr lang="en-US" altLang="zh-TW" sz="2900" dirty="0" smtClean="0"/>
          </a:p>
          <a:p>
            <a:r>
              <a:rPr lang="zh-CN" altLang="zh-TW" sz="2900" dirty="0" smtClean="0"/>
              <a:t>荀子所謂的「虛」若就知識的倫理規範而言，其意義是為「既有的心中知識在認識主體學習新知識時，不應成為干擾對新知識相應理解的成見或障礙。因此，虛心是知識倫理中學習新知的一</a:t>
            </a:r>
            <a:r>
              <a:rPr lang="zh-TW" altLang="en-US" sz="2900" dirty="0" smtClean="0"/>
              <a:t>項</a:t>
            </a:r>
            <a:r>
              <a:rPr lang="zh-CN" altLang="zh-TW" sz="2900" dirty="0" smtClean="0"/>
              <a:t>美德。」</a:t>
            </a:r>
            <a:endParaRPr lang="zh-TW" altLang="en-US" sz="2900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7407DC-58CE-4F43-9895-E323A94D7FB8}" type="slidenum">
              <a:rPr lang="zh-TW" altLang="en-US" smtClean="0"/>
              <a:pPr>
                <a:defRPr/>
              </a:pPr>
              <a:t>6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TW" dirty="0" smtClean="0"/>
              <a:t>知識的倫理規範</a:t>
            </a:r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idx="1"/>
          </p:nvPr>
        </p:nvSpPr>
        <p:spPr>
          <a:xfrm>
            <a:off x="476250" y="1268413"/>
            <a:ext cx="8344222" cy="4495800"/>
          </a:xfrm>
        </p:spPr>
        <p:txBody>
          <a:bodyPr/>
          <a:lstStyle/>
          <a:p>
            <a:r>
              <a:rPr lang="zh-CN" altLang="zh-TW" dirty="0" smtClean="0"/>
              <a:t>荀子所謂的「</a:t>
            </a:r>
            <a:r>
              <a:rPr lang="zh-TW" altLang="en-US" dirty="0" smtClean="0"/>
              <a:t>壹</a:t>
            </a:r>
            <a:r>
              <a:rPr lang="zh-CN" altLang="zh-TW" dirty="0" smtClean="0"/>
              <a:t>」是指在主體在認識活動中，應當不以個別知識為相互排斥的觀念，並以追尋各種知識之間之共同性為正確的求知態度與方法。</a:t>
            </a:r>
            <a:endParaRPr lang="en-US" altLang="zh-CN" dirty="0" smtClean="0"/>
          </a:p>
          <a:p>
            <a:r>
              <a:rPr lang="zh-CN" altLang="zh-TW" dirty="0" smtClean="0"/>
              <a:t>荀子</a:t>
            </a:r>
            <a:r>
              <a:rPr lang="zh-TW" altLang="en-US" dirty="0" smtClean="0"/>
              <a:t>：</a:t>
            </a:r>
            <a:r>
              <a:rPr lang="zh-CN" altLang="zh-TW" dirty="0" smtClean="0"/>
              <a:t>「不以夢劇亂知，謂之靜」，「夢」、「劇」皆可屬於不正確的認識活動，是而我們可以說：排除、避免足以擾亂正確認識的蔽塞因素，此即荀子所謂「靜」的認識方法，亦是為知識倫理中所應當修持的靜德。</a:t>
            </a:r>
            <a:endParaRPr lang="zh-TW" altLang="zh-TW" dirty="0" smtClean="0"/>
          </a:p>
          <a:p>
            <a:endParaRPr lang="zh-TW" altLang="en-US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7407DC-58CE-4F43-9895-E323A94D7FB8}" type="slidenum">
              <a:rPr lang="zh-TW" altLang="en-US" smtClean="0"/>
              <a:pPr>
                <a:defRPr/>
              </a:pPr>
              <a:t>7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知識的檢驗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2400" smtClean="0"/>
              <a:t>荀子：「</a:t>
            </a:r>
            <a:r>
              <a:rPr lang="zh-TW" altLang="en-US" sz="2400" dirty="0" smtClean="0"/>
              <a:t>凡論者，貴其有辨合、有符驗，故坐而言之，起而可設，張而可施行。」</a:t>
            </a:r>
            <a:endParaRPr lang="en-US" altLang="zh-TW" sz="2400" dirty="0" smtClean="0"/>
          </a:p>
          <a:p>
            <a:r>
              <a:rPr lang="zh-TW" altLang="en-US" sz="2400" dirty="0" smtClean="0"/>
              <a:t>這與我們現在法院判案注重證據是一樣的。舉例而言，荀子認為孟子的性善論主張依據不足，如果按照孟子說的人性是善的，那麼聖王、禮義等也就沒有存在的必要了。正因為人性惡，聖王才創制了禮義，規範人的行為。</a:t>
            </a:r>
            <a:endParaRPr lang="en-US" altLang="zh-TW" sz="2400" dirty="0" smtClean="0"/>
          </a:p>
          <a:p>
            <a:r>
              <a:rPr lang="zh-TW" altLang="en-US" sz="2400" dirty="0" smtClean="0"/>
              <a:t>所以，荀子指出：“今孟子‘人之性善’，無辨合符驗，坐而言之，起而不可設，張而不可施行，豈不過甚哉？”也就是說，孟子的性善論是沒有與它相契合的證據及可以驗證的憑據的</a:t>
            </a:r>
            <a:r>
              <a:rPr lang="en-US" altLang="zh-TW" sz="2400" dirty="0" smtClean="0"/>
              <a:t>(“</a:t>
            </a:r>
            <a:r>
              <a:rPr lang="zh-TW" altLang="en-US" sz="2400" dirty="0" smtClean="0"/>
              <a:t>無辨合符驗”</a:t>
            </a:r>
            <a:r>
              <a:rPr lang="en-US" altLang="zh-TW" sz="2400" dirty="0" smtClean="0"/>
              <a:t>)</a:t>
            </a:r>
            <a:r>
              <a:rPr lang="zh-TW" altLang="en-US" sz="2400" dirty="0" smtClean="0"/>
              <a:t>，這無疑于憑空想像。更重要的是，這種“無辨合符驗”的性善論“起而不可設，張而不可施行”，在社會上推行不下去，那麼孟子說法就肯定是錯誤的。</a:t>
            </a:r>
            <a:endParaRPr lang="zh-TW" altLang="en-US" sz="24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56E4A9-6072-45F8-AE77-155EB86D10BF}" type="slidenum">
              <a:rPr lang="en-US" altLang="zh-TW" smtClean="0"/>
              <a:pPr>
                <a:defRPr/>
              </a:pPr>
              <a:t>8</a:t>
            </a:fld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知識與生命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4495800"/>
          </a:xfrm>
        </p:spPr>
        <p:txBody>
          <a:bodyPr/>
          <a:lstStyle/>
          <a:p>
            <a:r>
              <a:rPr lang="zh-TW" altLang="zh-TW" sz="2200" dirty="0"/>
              <a:t>一位修車匠為某車主修理引擎，他檢查過後僅拿鐵錘在引擎某處重敲一下，車子便發動了，他向車主收費十塊半美金。車主嫌貴，說你只敲一下就收那麼多錢，一定要減價。車匠說：那麼就收十塊好了，因為敲一下值半塊錢，而知道敲那裡，值十塊錢。這是知識的</a:t>
            </a:r>
            <a:r>
              <a:rPr lang="zh-TW" altLang="zh-TW" sz="2200" dirty="0" smtClean="0"/>
              <a:t>知難行易</a:t>
            </a:r>
            <a:r>
              <a:rPr lang="zh-TW" altLang="en-US" sz="2200" dirty="0" smtClean="0"/>
              <a:t>。</a:t>
            </a:r>
            <a:endParaRPr lang="en-US" altLang="zh-TW" sz="2200" dirty="0" smtClean="0"/>
          </a:p>
          <a:p>
            <a:r>
              <a:rPr lang="zh-TW" altLang="zh-TW" sz="2200" dirty="0" smtClean="0"/>
              <a:t>然而</a:t>
            </a:r>
            <a:r>
              <a:rPr lang="zh-TW" altLang="zh-TW" sz="2200" dirty="0"/>
              <a:t>生命卻不同</a:t>
            </a:r>
            <a:r>
              <a:rPr lang="zh-TW" altLang="zh-TW" sz="2200" dirty="0" smtClean="0"/>
              <a:t>。一</a:t>
            </a:r>
            <a:r>
              <a:rPr lang="zh-TW" altLang="zh-TW" sz="2200" dirty="0"/>
              <a:t>位學生在公民課上聽老師講孝順父母，十分感動，不只考試考滿分，也立志對父母盡孝，只是回家每遇母親要他作家事或和他嘮叨，他就推拖或和母親頂嘴，這使他十分苦惱。一日他鼓起勇氣問老師他何以無法作到，不料老師很誠實地回答他說自己也和他一樣，常不夠孝順双親。這是生命的知易行難</a:t>
            </a:r>
            <a:r>
              <a:rPr lang="zh-TW" altLang="zh-TW" sz="2200" dirty="0" smtClean="0"/>
              <a:t>。</a:t>
            </a:r>
            <a:endParaRPr lang="en-US" altLang="zh-TW" sz="2200" dirty="0" smtClean="0"/>
          </a:p>
          <a:p>
            <a:r>
              <a:rPr lang="zh-TW" altLang="zh-TW" sz="2200" dirty="0" smtClean="0"/>
              <a:t>前例</a:t>
            </a:r>
            <a:r>
              <a:rPr lang="zh-TW" altLang="zh-TW" sz="2200" dirty="0"/>
              <a:t>屬知識層面，有了知識就可解決；後例屬生命層面，知識卻無能為力，除非有孝順父母的生命而活出來才得成就。所以千萬別嚐試用知識來解決生命問題，那是行不通的死路</a:t>
            </a:r>
            <a:r>
              <a:rPr lang="zh-TW" altLang="zh-TW" sz="2200" dirty="0" smtClean="0"/>
              <a:t>。</a:t>
            </a:r>
            <a:r>
              <a:rPr lang="zh-TW" altLang="zh-TW" sz="2200" dirty="0"/>
              <a:t>知識使人能分別善惡，卻不能和生命一樣，使人活出善而棄絕惡。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56E4A9-6072-45F8-AE77-155EB86D10BF}" type="slidenum">
              <a:rPr lang="en-US" altLang="zh-TW" smtClean="0"/>
              <a:pPr>
                <a:defRPr/>
              </a:pPr>
              <a:t>9</a:t>
            </a:fld>
            <a:endParaRPr lang="en-US" altLang="zh-TW"/>
          </a:p>
        </p:txBody>
      </p:sp>
      <p:sp>
        <p:nvSpPr>
          <p:cNvPr id="5" name="文字方塊 4"/>
          <p:cNvSpPr txBox="1"/>
          <p:nvPr/>
        </p:nvSpPr>
        <p:spPr>
          <a:xfrm>
            <a:off x="3275856" y="6196662"/>
            <a:ext cx="2031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資料來源：董傳義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90729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教學目標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教學目標</Template>
  <TotalTime>705</TotalTime>
  <Words>1555</Words>
  <Application>Microsoft Office PowerPoint</Application>
  <PresentationFormat>如螢幕大小 (4:3)</PresentationFormat>
  <Paragraphs>91</Paragraphs>
  <Slides>12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7" baseType="lpstr">
      <vt:lpstr>標楷體</vt:lpstr>
      <vt:lpstr>Arial</vt:lpstr>
      <vt:lpstr>Symbol</vt:lpstr>
      <vt:lpstr>Times New Roman</vt:lpstr>
      <vt:lpstr>教學目標</vt:lpstr>
      <vt:lpstr>有效的知識</vt:lpstr>
      <vt:lpstr>知識始終來自於生命</vt:lpstr>
      <vt:lpstr>PowerPoint 簡報</vt:lpstr>
      <vt:lpstr>PowerPoint 簡報</vt:lpstr>
      <vt:lpstr>PowerPoint 簡報</vt:lpstr>
      <vt:lpstr>知識的倫理規範</vt:lpstr>
      <vt:lpstr>知識的倫理規範</vt:lpstr>
      <vt:lpstr>知識的檢驗</vt:lpstr>
      <vt:lpstr>知識與生命</vt:lpstr>
      <vt:lpstr>聖經中的「知識」</vt:lpstr>
      <vt:lpstr> "Ye shall know the Truth and the Truth shall make you free"﹝John 8:32﹞</vt:lpstr>
      <vt:lpstr>知識始終來自於生命</vt:lpstr>
    </vt:vector>
  </TitlesOfParts>
  <Company>Your Company Name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有效的知識</dc:title>
  <dc:creator>Your User Name</dc:creator>
  <cp:lastModifiedBy>George Lee</cp:lastModifiedBy>
  <cp:revision>18</cp:revision>
  <dcterms:created xsi:type="dcterms:W3CDTF">2010-07-13T14:39:05Z</dcterms:created>
  <dcterms:modified xsi:type="dcterms:W3CDTF">2015-03-31T01:10:47Z</dcterms:modified>
</cp:coreProperties>
</file>